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5"/>
  </p:sldMasterIdLst>
  <p:notesMasterIdLst>
    <p:notesMasterId r:id="rId21"/>
  </p:notesMasterIdLst>
  <p:sldIdLst>
    <p:sldId id="434" r:id="rId6"/>
    <p:sldId id="436" r:id="rId7"/>
    <p:sldId id="435" r:id="rId8"/>
    <p:sldId id="448" r:id="rId9"/>
    <p:sldId id="437" r:id="rId10"/>
    <p:sldId id="438" r:id="rId11"/>
    <p:sldId id="439" r:id="rId12"/>
    <p:sldId id="440" r:id="rId13"/>
    <p:sldId id="441" r:id="rId14"/>
    <p:sldId id="442" r:id="rId15"/>
    <p:sldId id="443" r:id="rId16"/>
    <p:sldId id="444" r:id="rId17"/>
    <p:sldId id="445" r:id="rId18"/>
    <p:sldId id="446" r:id="rId19"/>
    <p:sldId id="447"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662C0C-E38A-4E5F-BABA-15D6C487AD39}" v="11" dt="2019-10-24T18:12:37.6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1638" autoAdjust="0"/>
  </p:normalViewPr>
  <p:slideViewPr>
    <p:cSldViewPr snapToGrid="0">
      <p:cViewPr>
        <p:scale>
          <a:sx n="66" d="100"/>
          <a:sy n="66" d="100"/>
        </p:scale>
        <p:origin x="2172" y="87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thur Ostrega" userId="44a2ba31-2f2b-45f5-8757-e4b9de9a9604" providerId="ADAL" clId="{4EBC33BB-B63A-42E9-964F-CD7F057009BE}"/>
    <pc:docChg chg="undo custSel mod addSld modSld sldOrd">
      <pc:chgData name="Arthur Ostrega" userId="44a2ba31-2f2b-45f5-8757-e4b9de9a9604" providerId="ADAL" clId="{4EBC33BB-B63A-42E9-964F-CD7F057009BE}" dt="2019-10-24T18:18:55.536" v="896" actId="20577"/>
      <pc:docMkLst>
        <pc:docMk/>
      </pc:docMkLst>
      <pc:sldChg chg="addSp delSp modSp">
        <pc:chgData name="Arthur Ostrega" userId="44a2ba31-2f2b-45f5-8757-e4b9de9a9604" providerId="ADAL" clId="{4EBC33BB-B63A-42E9-964F-CD7F057009BE}" dt="2019-10-24T17:36:57.946" v="9" actId="478"/>
        <pc:sldMkLst>
          <pc:docMk/>
          <pc:sldMk cId="1104981748" sldId="434"/>
        </pc:sldMkLst>
        <pc:spChg chg="add del">
          <ac:chgData name="Arthur Ostrega" userId="44a2ba31-2f2b-45f5-8757-e4b9de9a9604" providerId="ADAL" clId="{4EBC33BB-B63A-42E9-964F-CD7F057009BE}" dt="2019-10-24T17:36:55.146" v="6" actId="478"/>
          <ac:spMkLst>
            <pc:docMk/>
            <pc:sldMk cId="1104981748" sldId="434"/>
            <ac:spMk id="7" creationId="{3FAC64D0-9509-45D1-86F0-CC36341D69E4}"/>
          </ac:spMkLst>
        </pc:spChg>
        <pc:spChg chg="mod">
          <ac:chgData name="Arthur Ostrega" userId="44a2ba31-2f2b-45f5-8757-e4b9de9a9604" providerId="ADAL" clId="{4EBC33BB-B63A-42E9-964F-CD7F057009BE}" dt="2019-10-24T17:36:51.748" v="2" actId="20577"/>
          <ac:spMkLst>
            <pc:docMk/>
            <pc:sldMk cId="1104981748" sldId="434"/>
            <ac:spMk id="9" creationId="{ED66C640-BDDB-4A50-A330-0D50A1FBDED2}"/>
          </ac:spMkLst>
        </pc:spChg>
        <pc:spChg chg="del mod">
          <ac:chgData name="Arthur Ostrega" userId="44a2ba31-2f2b-45f5-8757-e4b9de9a9604" providerId="ADAL" clId="{4EBC33BB-B63A-42E9-964F-CD7F057009BE}" dt="2019-10-24T17:36:57.946" v="9" actId="478"/>
          <ac:spMkLst>
            <pc:docMk/>
            <pc:sldMk cId="1104981748" sldId="434"/>
            <ac:spMk id="10" creationId="{E02FB8A1-8A5D-4C4D-B4B0-6DF2B18EAC69}"/>
          </ac:spMkLst>
        </pc:spChg>
        <pc:cxnChg chg="add del">
          <ac:chgData name="Arthur Ostrega" userId="44a2ba31-2f2b-45f5-8757-e4b9de9a9604" providerId="ADAL" clId="{4EBC33BB-B63A-42E9-964F-CD7F057009BE}" dt="2019-10-24T17:36:56.692" v="7" actId="478"/>
          <ac:cxnSpMkLst>
            <pc:docMk/>
            <pc:sldMk cId="1104981748" sldId="434"/>
            <ac:cxnSpMk id="12" creationId="{C1549496-F30E-4DAD-BBE5-397D50EF025A}"/>
          </ac:cxnSpMkLst>
        </pc:cxnChg>
      </pc:sldChg>
      <pc:sldChg chg="modSp">
        <pc:chgData name="Arthur Ostrega" userId="44a2ba31-2f2b-45f5-8757-e4b9de9a9604" providerId="ADAL" clId="{4EBC33BB-B63A-42E9-964F-CD7F057009BE}" dt="2019-10-24T18:02:35.218" v="276" actId="20577"/>
        <pc:sldMkLst>
          <pc:docMk/>
          <pc:sldMk cId="2893032912" sldId="435"/>
        </pc:sldMkLst>
        <pc:spChg chg="mod">
          <ac:chgData name="Arthur Ostrega" userId="44a2ba31-2f2b-45f5-8757-e4b9de9a9604" providerId="ADAL" clId="{4EBC33BB-B63A-42E9-964F-CD7F057009BE}" dt="2019-10-24T18:02:35.218" v="276" actId="20577"/>
          <ac:spMkLst>
            <pc:docMk/>
            <pc:sldMk cId="2893032912" sldId="435"/>
            <ac:spMk id="210945" creationId="{F5C10CCA-D283-4243-99A2-C7B564CB503F}"/>
          </ac:spMkLst>
        </pc:spChg>
      </pc:sldChg>
      <pc:sldChg chg="addSp modSp mod ord modClrScheme chgLayout">
        <pc:chgData name="Arthur Ostrega" userId="44a2ba31-2f2b-45f5-8757-e4b9de9a9604" providerId="ADAL" clId="{4EBC33BB-B63A-42E9-964F-CD7F057009BE}" dt="2019-10-24T18:05:53.576" v="354" actId="1076"/>
        <pc:sldMkLst>
          <pc:docMk/>
          <pc:sldMk cId="1442467564" sldId="436"/>
        </pc:sldMkLst>
        <pc:spChg chg="add mod">
          <ac:chgData name="Arthur Ostrega" userId="44a2ba31-2f2b-45f5-8757-e4b9de9a9604" providerId="ADAL" clId="{4EBC33BB-B63A-42E9-964F-CD7F057009BE}" dt="2019-10-24T18:04:05.771" v="282" actId="26606"/>
          <ac:spMkLst>
            <pc:docMk/>
            <pc:sldMk cId="1442467564" sldId="436"/>
            <ac:spMk id="138" creationId="{A37FAC43-D06A-4699-B38D-ABA60980F0A9}"/>
          </ac:spMkLst>
        </pc:spChg>
        <pc:spChg chg="add mod">
          <ac:chgData name="Arthur Ostrega" userId="44a2ba31-2f2b-45f5-8757-e4b9de9a9604" providerId="ADAL" clId="{4EBC33BB-B63A-42E9-964F-CD7F057009BE}" dt="2019-10-24T18:04:05.771" v="282" actId="26606"/>
          <ac:spMkLst>
            <pc:docMk/>
            <pc:sldMk cId="1442467564" sldId="436"/>
            <ac:spMk id="140" creationId="{AB532C0E-11E5-4092-9191-CE469B6C8D76}"/>
          </ac:spMkLst>
        </pc:spChg>
        <pc:spChg chg="add mod">
          <ac:chgData name="Arthur Ostrega" userId="44a2ba31-2f2b-45f5-8757-e4b9de9a9604" providerId="ADAL" clId="{4EBC33BB-B63A-42E9-964F-CD7F057009BE}" dt="2019-10-24T18:04:05.771" v="282" actId="26606"/>
          <ac:spMkLst>
            <pc:docMk/>
            <pc:sldMk cId="1442467564" sldId="436"/>
            <ac:spMk id="142" creationId="{6E7327BD-A9DD-40DE-92DD-C174332D3C58}"/>
          </ac:spMkLst>
        </pc:spChg>
        <pc:spChg chg="mod">
          <ac:chgData name="Arthur Ostrega" userId="44a2ba31-2f2b-45f5-8757-e4b9de9a9604" providerId="ADAL" clId="{4EBC33BB-B63A-42E9-964F-CD7F057009BE}" dt="2019-10-24T18:05:51.595" v="353" actId="1076"/>
          <ac:spMkLst>
            <pc:docMk/>
            <pc:sldMk cId="1442467564" sldId="436"/>
            <ac:spMk id="212993" creationId="{D1BDFA43-B4C8-4C1E-BDDF-64AFF4542552}"/>
          </ac:spMkLst>
        </pc:spChg>
        <pc:spChg chg="mod">
          <ac:chgData name="Arthur Ostrega" userId="44a2ba31-2f2b-45f5-8757-e4b9de9a9604" providerId="ADAL" clId="{4EBC33BB-B63A-42E9-964F-CD7F057009BE}" dt="2019-10-24T18:04:05.771" v="282" actId="26606"/>
          <ac:spMkLst>
            <pc:docMk/>
            <pc:sldMk cId="1442467564" sldId="436"/>
            <ac:spMk id="212994" creationId="{2513136E-70DE-4EB7-9A5D-46B9476CACF7}"/>
          </ac:spMkLst>
        </pc:spChg>
        <pc:spChg chg="mod">
          <ac:chgData name="Arthur Ostrega" userId="44a2ba31-2f2b-45f5-8757-e4b9de9a9604" providerId="ADAL" clId="{4EBC33BB-B63A-42E9-964F-CD7F057009BE}" dt="2019-10-24T18:04:05.771" v="282" actId="26606"/>
          <ac:spMkLst>
            <pc:docMk/>
            <pc:sldMk cId="1442467564" sldId="436"/>
            <ac:spMk id="212995" creationId="{D52BBF8E-C47E-4DBD-8A8C-8DB10EB295E4}"/>
          </ac:spMkLst>
        </pc:spChg>
        <pc:spChg chg="mod">
          <ac:chgData name="Arthur Ostrega" userId="44a2ba31-2f2b-45f5-8757-e4b9de9a9604" providerId="ADAL" clId="{4EBC33BB-B63A-42E9-964F-CD7F057009BE}" dt="2019-10-24T18:04:05.771" v="282" actId="26606"/>
          <ac:spMkLst>
            <pc:docMk/>
            <pc:sldMk cId="1442467564" sldId="436"/>
            <ac:spMk id="212996" creationId="{78FDDC91-C70B-4208-A692-C6CFB1B62B92}"/>
          </ac:spMkLst>
        </pc:spChg>
        <pc:spChg chg="mod ord">
          <ac:chgData name="Arthur Ostrega" userId="44a2ba31-2f2b-45f5-8757-e4b9de9a9604" providerId="ADAL" clId="{4EBC33BB-B63A-42E9-964F-CD7F057009BE}" dt="2019-10-24T18:05:53.576" v="354" actId="1076"/>
          <ac:spMkLst>
            <pc:docMk/>
            <pc:sldMk cId="1442467564" sldId="436"/>
            <ac:spMk id="212997" creationId="{FF6AD8ED-30C3-4EB9-94CC-B5151E736510}"/>
          </ac:spMkLst>
        </pc:spChg>
        <pc:picChg chg="add mod ord">
          <ac:chgData name="Arthur Ostrega" userId="44a2ba31-2f2b-45f5-8757-e4b9de9a9604" providerId="ADAL" clId="{4EBC33BB-B63A-42E9-964F-CD7F057009BE}" dt="2019-10-24T18:05:40.118" v="349" actId="1076"/>
          <ac:picMkLst>
            <pc:docMk/>
            <pc:sldMk cId="1442467564" sldId="436"/>
            <ac:picMk id="1026" creationId="{66DE0198-A873-489A-9DD0-C23A081E3DAB}"/>
          </ac:picMkLst>
        </pc:picChg>
      </pc:sldChg>
      <pc:sldChg chg="modSp">
        <pc:chgData name="Arthur Ostrega" userId="44a2ba31-2f2b-45f5-8757-e4b9de9a9604" providerId="ADAL" clId="{4EBC33BB-B63A-42E9-964F-CD7F057009BE}" dt="2019-10-24T18:12:07.771" v="360" actId="20577"/>
        <pc:sldMkLst>
          <pc:docMk/>
          <pc:sldMk cId="3340094334" sldId="437"/>
        </pc:sldMkLst>
        <pc:spChg chg="mod">
          <ac:chgData name="Arthur Ostrega" userId="44a2ba31-2f2b-45f5-8757-e4b9de9a9604" providerId="ADAL" clId="{4EBC33BB-B63A-42E9-964F-CD7F057009BE}" dt="2019-10-24T18:12:07.771" v="360" actId="20577"/>
          <ac:spMkLst>
            <pc:docMk/>
            <pc:sldMk cId="3340094334" sldId="437"/>
            <ac:spMk id="49154" creationId="{40CBB92A-1DDC-4155-8E99-FD110FEA6966}"/>
          </ac:spMkLst>
        </pc:spChg>
        <pc:spChg chg="mod">
          <ac:chgData name="Arthur Ostrega" userId="44a2ba31-2f2b-45f5-8757-e4b9de9a9604" providerId="ADAL" clId="{4EBC33BB-B63A-42E9-964F-CD7F057009BE}" dt="2019-10-24T18:11:52.392" v="355" actId="1076"/>
          <ac:spMkLst>
            <pc:docMk/>
            <pc:sldMk cId="3340094334" sldId="437"/>
            <ac:spMk id="215045" creationId="{DEB75BBB-0FE6-47BF-8AD8-B831DC1E77E7}"/>
          </ac:spMkLst>
        </pc:spChg>
      </pc:sldChg>
      <pc:sldChg chg="modSp">
        <pc:chgData name="Arthur Ostrega" userId="44a2ba31-2f2b-45f5-8757-e4b9de9a9604" providerId="ADAL" clId="{4EBC33BB-B63A-42E9-964F-CD7F057009BE}" dt="2019-10-24T17:53:09.313" v="272" actId="20577"/>
        <pc:sldMkLst>
          <pc:docMk/>
          <pc:sldMk cId="2118931134" sldId="438"/>
        </pc:sldMkLst>
        <pc:spChg chg="mod">
          <ac:chgData name="Arthur Ostrega" userId="44a2ba31-2f2b-45f5-8757-e4b9de9a9604" providerId="ADAL" clId="{4EBC33BB-B63A-42E9-964F-CD7F057009BE}" dt="2019-10-24T17:53:09.313" v="272" actId="20577"/>
          <ac:spMkLst>
            <pc:docMk/>
            <pc:sldMk cId="2118931134" sldId="438"/>
            <ac:spMk id="217089" creationId="{264FD2E7-B610-4871-874F-1679F678FF3E}"/>
          </ac:spMkLst>
        </pc:spChg>
      </pc:sldChg>
      <pc:sldChg chg="modSp add">
        <pc:chgData name="Arthur Ostrega" userId="44a2ba31-2f2b-45f5-8757-e4b9de9a9604" providerId="ADAL" clId="{4EBC33BB-B63A-42E9-964F-CD7F057009BE}" dt="2019-10-24T18:18:55.536" v="896" actId="20577"/>
        <pc:sldMkLst>
          <pc:docMk/>
          <pc:sldMk cId="401300708" sldId="448"/>
        </pc:sldMkLst>
        <pc:spChg chg="mod">
          <ac:chgData name="Arthur Ostrega" userId="44a2ba31-2f2b-45f5-8757-e4b9de9a9604" providerId="ADAL" clId="{4EBC33BB-B63A-42E9-964F-CD7F057009BE}" dt="2019-10-24T18:18:55.536" v="896" actId="20577"/>
          <ac:spMkLst>
            <pc:docMk/>
            <pc:sldMk cId="401300708" sldId="448"/>
            <ac:spMk id="210945" creationId="{F5C10CCA-D283-4243-99A2-C7B564CB503F}"/>
          </ac:spMkLst>
        </pc:spChg>
        <pc:spChg chg="mod">
          <ac:chgData name="Arthur Ostrega" userId="44a2ba31-2f2b-45f5-8757-e4b9de9a9604" providerId="ADAL" clId="{4EBC33BB-B63A-42E9-964F-CD7F057009BE}" dt="2019-10-24T18:12:50.752" v="400" actId="1076"/>
          <ac:spMkLst>
            <pc:docMk/>
            <pc:sldMk cId="401300708" sldId="448"/>
            <ac:spMk id="210949" creationId="{762DC4EE-2F2E-4503-993E-F66FD4729DA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8/9/2022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Slide Image Placeholder 1">
            <a:extLst>
              <a:ext uri="{FF2B5EF4-FFF2-40B4-BE49-F238E27FC236}">
                <a16:creationId xmlns:a16="http://schemas.microsoft.com/office/drawing/2014/main" id="{FD1718D8-28BD-46B6-A97D-160DEA7159C5}"/>
              </a:ext>
            </a:extLst>
          </p:cNvPr>
          <p:cNvSpPr>
            <a:spLocks noGrp="1" noRot="1" noChangeAspect="1" noChangeArrowheads="1" noTextEdit="1"/>
          </p:cNvSpPr>
          <p:nvPr>
            <p:ph type="sldImg"/>
          </p:nvPr>
        </p:nvSpPr>
        <p:spPr>
          <a:ln/>
        </p:spPr>
      </p:sp>
      <p:sp>
        <p:nvSpPr>
          <p:cNvPr id="207875" name="Notes Placeholder 2">
            <a:extLst>
              <a:ext uri="{FF2B5EF4-FFF2-40B4-BE49-F238E27FC236}">
                <a16:creationId xmlns:a16="http://schemas.microsoft.com/office/drawing/2014/main" id="{3FA390C9-8CAD-434E-9F75-1B6A5AA21D8A}"/>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ru-Ru" b="0" i="0" u="none" baseline="0"/>
              <a:t>На этом занятии дается обзор инструмента SurveyCTO, который используется для сбора данных в электронном формате для оценки национальной цепи поставок. Обратите внимание, что это общее описание SurveyCTO и само по себе не предполагает предоставление подробной информации о работе с SurveyCTO. Целью настоящего семинара является предоставление базовых сведений по использованию SurveyCTO для сбора данных как отправной точки для дальнейшего изучения платформы и связанных с ней приложений и ознакомления со всеми процессами, необходимыми для работы с SurveyCTO. Лицам, которые будут проводить оценку национальной цепи поставок с использованием SurveyCTO, потребуются более подробная информация о пакете SurveyCTO, чем сведения, предоставляемые в настоящем разделе.</a:t>
            </a:r>
            <a:endParaRPr lang="ru-Ru" altLang="en-US" dirty="0"/>
          </a:p>
        </p:txBody>
      </p:sp>
      <p:sp>
        <p:nvSpPr>
          <p:cNvPr id="207876" name="Slide Number Placeholder 3">
            <a:extLst>
              <a:ext uri="{FF2B5EF4-FFF2-40B4-BE49-F238E27FC236}">
                <a16:creationId xmlns:a16="http://schemas.microsoft.com/office/drawing/2014/main" id="{61255A22-F311-4A82-9F16-026338B24A3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85057D2C-AFC5-4E91-8F08-17C1F1FB1C28}"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2412542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Slide Image Placeholder 1">
            <a:extLst>
              <a:ext uri="{FF2B5EF4-FFF2-40B4-BE49-F238E27FC236}">
                <a16:creationId xmlns:a16="http://schemas.microsoft.com/office/drawing/2014/main" id="{22C12645-0436-46A1-945F-132041506AEE}"/>
              </a:ext>
            </a:extLst>
          </p:cNvPr>
          <p:cNvSpPr>
            <a:spLocks noGrp="1" noRot="1" noChangeAspect="1" noChangeArrowheads="1" noTextEdit="1"/>
          </p:cNvSpPr>
          <p:nvPr>
            <p:ph type="sldImg"/>
          </p:nvPr>
        </p:nvSpPr>
        <p:spPr>
          <a:ln/>
        </p:spPr>
      </p:sp>
      <p:sp>
        <p:nvSpPr>
          <p:cNvPr id="224259" name="Notes Placeholder 2">
            <a:extLst>
              <a:ext uri="{FF2B5EF4-FFF2-40B4-BE49-F238E27FC236}">
                <a16:creationId xmlns:a16="http://schemas.microsoft.com/office/drawing/2014/main" id="{30B3A0A6-2366-4ED6-8D4E-384E5504DB2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ru-Ru" b="0" i="0" u="none" baseline="0"/>
              <a:t>Чтобы перемещаться вперед и назад по инструменту проведения исследования или сбора данных, нужно прикоснуться к экрану и провести пальцем вправо (чтобы перейти вперед) или влево (чтобы вернуться назад). Так работает большинство устройств с сенсорным экраном, и этот способ становится интуитивно понятен большинству пользователей после нескольких минут работы в приложении.</a:t>
            </a:r>
            <a:endParaRPr lang="ru-Ru" altLang="en-US" dirty="0"/>
          </a:p>
        </p:txBody>
      </p:sp>
      <p:sp>
        <p:nvSpPr>
          <p:cNvPr id="224260" name="Slide Number Placeholder 3">
            <a:extLst>
              <a:ext uri="{FF2B5EF4-FFF2-40B4-BE49-F238E27FC236}">
                <a16:creationId xmlns:a16="http://schemas.microsoft.com/office/drawing/2014/main" id="{BE63053E-A8FF-4721-BD55-E3CD14F7CC5E}"/>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F23553E8-C05A-43B9-B0AC-E439D37EC75B}"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3105634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Slide Image Placeholder 1">
            <a:extLst>
              <a:ext uri="{FF2B5EF4-FFF2-40B4-BE49-F238E27FC236}">
                <a16:creationId xmlns:a16="http://schemas.microsoft.com/office/drawing/2014/main" id="{7EF8D7BC-34ED-49C8-B082-5A616D7B44FC}"/>
              </a:ext>
            </a:extLst>
          </p:cNvPr>
          <p:cNvSpPr>
            <a:spLocks noGrp="1" noRot="1" noChangeAspect="1" noChangeArrowheads="1" noTextEdit="1"/>
          </p:cNvSpPr>
          <p:nvPr>
            <p:ph type="sldImg"/>
          </p:nvPr>
        </p:nvSpPr>
        <p:spPr>
          <a:ln/>
        </p:spPr>
      </p:sp>
      <p:sp>
        <p:nvSpPr>
          <p:cNvPr id="226307" name="Notes Placeholder 2">
            <a:extLst>
              <a:ext uri="{FF2B5EF4-FFF2-40B4-BE49-F238E27FC236}">
                <a16:creationId xmlns:a16="http://schemas.microsoft.com/office/drawing/2014/main" id="{8F529692-511E-4440-96E0-6F6024CEF29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ru-Ru" b="0" i="0" u="none" baseline="0"/>
              <a:t>Существуют различные типы вопросов, включенных в инструменты сбора данных SurveyCTO, при этом графические символы обозначают тип собираемых данных. Например:</a:t>
            </a:r>
          </a:p>
          <a:p>
            <a:pPr algn="l" rtl="0"/>
            <a:r>
              <a:rPr lang="ru-Ru" b="0" i="0" u="none" baseline="0"/>
              <a:t>− Кружки рядом с ответами указывают на то, что может быть выбран только один потенциальный вариант ответа (Вопрос 102 на слайде). Если дотронуться до одного ответа, кружок заполнится. Если после этого дотронуться до второго ответа, первый кружок станет пустым, а заполнится кружок рядом со вторым выбранным ответом.</a:t>
            </a:r>
          </a:p>
          <a:p>
            <a:pPr algn="l" rtl="0"/>
            <a:r>
              <a:rPr lang="ru-Ru" b="0" i="0" u="none" baseline="0"/>
              <a:t>− Квадратики означают, что может быть выбрано несколько вариантов ответов (Вопрос 207 на слайде). Если дотронуться до ответа, в квадратике рядом с ответом появится галочка. Если выбрать второй ответ, рядом с ним тоже появится галочка, при этом первая галочка не исчезнет. Выбор варианта ответа можно отменить, нажав на него второй раз.</a:t>
            </a:r>
          </a:p>
          <a:p>
            <a:pPr algn="l" rtl="0"/>
            <a:r>
              <a:rPr lang="ru-Ru" b="0" i="0" u="none" baseline="0"/>
              <a:t>− Пустые строки используются для ввода текстового ответа при необходимости (Вопрос 310а на слайде). После нажатия на строку или курсор на экране появляется клавиатура, при помощи которой сборщик данных может ввести ответ на вопрос.</a:t>
            </a:r>
          </a:p>
          <a:p>
            <a:pPr algn="l" rtl="0"/>
            <a:r>
              <a:rPr lang="ru-Ru" b="0" i="0" u="none" baseline="0"/>
              <a:t>− На некоторые последовательно появляющиеся вопросы имеются те же варианты ответов, и вопросы отображаются внизу экрана, в то время, как варианты ответов появляются вверху (Вопрос 709 на слайде).</a:t>
            </a:r>
          </a:p>
          <a:p>
            <a:endParaRPr lang="ru-Ru" altLang="en-US" baseline="0" dirty="0"/>
          </a:p>
        </p:txBody>
      </p:sp>
      <p:sp>
        <p:nvSpPr>
          <p:cNvPr id="226308" name="Slide Number Placeholder 3">
            <a:extLst>
              <a:ext uri="{FF2B5EF4-FFF2-40B4-BE49-F238E27FC236}">
                <a16:creationId xmlns:a16="http://schemas.microsoft.com/office/drawing/2014/main" id="{579208AD-B06E-4A50-92D7-A13A0EAF49C9}"/>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A7589BE-04D8-46E0-BBB8-B6FBC171F7FC}"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2396151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Когда сборщики данных завершают заполнение формы: В конце формы имеется кнопка, при помощи которой можно сохранить форму и выйти из нее. После этого можно открыть другую форму. SurveyCTO проводит регулярное резервное копирование введенных данных, однако, лучше сохранять их самостоятельно. Сборщики данных могут изменить название формы, выбрав строку в окне «Name this form» («Назовите эту форму») на экране.</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12</a:t>
            </a:fld>
            <a:endParaRPr lang="ru-Ru"/>
          </a:p>
        </p:txBody>
      </p:sp>
    </p:spTree>
    <p:extLst>
      <p:ext uri="{BB962C8B-B14F-4D97-AF65-F5344CB8AC3E}">
        <p14:creationId xmlns:p14="http://schemas.microsoft.com/office/powerpoint/2010/main" val="5270329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После того, как формы сбора данных будут сохранены, их можно повторно открыть при помощи кнопки «Edit Saved Form» («Редактировать сохраненную форму») на главном экране приложения SurveyCTO Collection. При нажатии на эту кнопку открывается экран, на котором показаны все формы, которые были: (a) сохранены на планшете или другом устройстве и (b) не были направлены в облачное хранилище данных SurveyCTO. При нажатии на определенную форму на экране отобразятся все вопросы в данной форме (обратите внимание, что для просмотра всех вопросов может потребоваться прокрутить список вверх или вниз). Вопросы, на которые были получены ответы, обозначены зеленым, а вопросы без ответов показаны красным цветом. Сборщики данных могут обновлять или редактировать сохраненные формы, выбирая отдельные вопросы.</a:t>
            </a:r>
            <a:endParaRPr lang="ru-Ru"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4A558B-E4E9-A94A-B9C1-029E46A76ABA}" type="slidenum">
              <a:rPr kumimoji="0" sz="1200" b="0" i="0" u="none" strike="noStrike" kern="1200" cap="none" spc="0" normalizeH="0" baseline="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ru-Ru"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164113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После того, как будет выбран ответ на все необходимые вопросы, появляется возможность отправки формы (обратите внимание, что в SurveyCTO Collect имеется опция автоматической отправки форм при подключении планшета к сети интернет или wifi). Для отправки формы в облачное хранилище данных SurveyCTO сборщик данных должен нажать кнопку «Send Finalized Form» («Отправить завершенную форму»). На следующем экране необходимо выбрать конкретные формы для отправки; обратите внимание, что отображаются только те формы, которые доступны для отправки. После того, как будут выбраны нужные формы (для чего нужно пометить поля справа от формы) и планшет будет подключен к соответствующей сети, wifi или точке доступа, формы можно будет отправить в облачное хранилище данных SurveyCTO, нажав на кнопку «Send selected» («Отправить выбранное») в правом нижнем углу экрана. Обратите внимание, что интерфейс SurveyCTO может отображаться на различных языках (на слайде вверху в качестве примера выбран французский).</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14</a:t>
            </a:fld>
            <a:endParaRPr lang="ru-Ru"/>
          </a:p>
        </p:txBody>
      </p:sp>
    </p:spTree>
    <p:extLst>
      <p:ext uri="{BB962C8B-B14F-4D97-AF65-F5344CB8AC3E}">
        <p14:creationId xmlns:p14="http://schemas.microsoft.com/office/powerpoint/2010/main" val="19209060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Если планшет надлежащим образом подключен к сети, wifi или точке доступа, в приложении SurveyCTO Collect отобразится всплывающее окно, в котором будет указано, что форма была успешно отправлена.</a:t>
            </a:r>
          </a:p>
          <a:p>
            <a:endParaRPr lang="ru-Ru" baseline="0" dirty="0"/>
          </a:p>
          <a:p>
            <a:pPr algn="l" rtl="0"/>
            <a:r>
              <a:rPr lang="ru-Ru" b="0" i="0" u="none" baseline="0"/>
              <a:t>После отправки форм сборщики данных уже не могут изменять их, и они больше не будут доступны на планшете (они «исчезают» с планшета). Если форма по-прежнему доступна на планшете, значит, она не была успешно отправлена в облачное хранилище данных SurveyCTO.</a:t>
            </a:r>
            <a:endParaRPr lang="ru-Ru" dirty="0"/>
          </a:p>
          <a:p>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15</a:t>
            </a:fld>
            <a:endParaRPr lang="ru-Ru"/>
          </a:p>
        </p:txBody>
      </p:sp>
    </p:spTree>
    <p:extLst>
      <p:ext uri="{BB962C8B-B14F-4D97-AF65-F5344CB8AC3E}">
        <p14:creationId xmlns:p14="http://schemas.microsoft.com/office/powerpoint/2010/main" val="3000841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Slide Image Placeholder 1">
            <a:extLst>
              <a:ext uri="{FF2B5EF4-FFF2-40B4-BE49-F238E27FC236}">
                <a16:creationId xmlns:a16="http://schemas.microsoft.com/office/drawing/2014/main" id="{27EAE3C4-8619-499C-B07D-4F12124D4BDD}"/>
              </a:ext>
            </a:extLst>
          </p:cNvPr>
          <p:cNvSpPr>
            <a:spLocks noGrp="1" noRot="1" noChangeAspect="1" noChangeArrowheads="1" noTextEdit="1"/>
          </p:cNvSpPr>
          <p:nvPr>
            <p:ph type="sldImg"/>
          </p:nvPr>
        </p:nvSpPr>
        <p:spPr>
          <a:ln/>
        </p:spPr>
      </p:sp>
      <p:sp>
        <p:nvSpPr>
          <p:cNvPr id="211971" name="Notes Placeholder 2">
            <a:extLst>
              <a:ext uri="{FF2B5EF4-FFF2-40B4-BE49-F238E27FC236}">
                <a16:creationId xmlns:a16="http://schemas.microsoft.com/office/drawing/2014/main" id="{C0C08C85-8864-489B-8867-BE2F7380F76D}"/>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ru-Ru" b="0" i="0" u="none" baseline="0"/>
              <a:t>SurveyCTO включает загружаемое приложение для сбора данных, которое можно установить на планшеты и смартфоны, работающие на платформе Android. Также возможен сбор данных в режиме онлайн, например через интернет-браузер, однако, он, вероятно, не подойдет для многих вариантов с низким и средним доходом. Посредством интернет-соединения (которое можно установить по wifi или с использованием мобильного интернета на смартфонах в любых точках, в которых имеется покрытие сети) собранные данные передаются в облачное хранилище SurveyCTO. После этого данные немедленно доступны для загрузки через веб-сайт SurveyCTO.</a:t>
            </a:r>
          </a:p>
          <a:p>
            <a:endParaRPr lang="ru-Ru" altLang="en-US" baseline="0" dirty="0"/>
          </a:p>
          <a:p>
            <a:pPr algn="l" rtl="0"/>
            <a:r>
              <a:rPr lang="ru-Ru" b="0" i="0" u="none" baseline="0"/>
              <a:t>Инструменты сбора данных SurveyCTO можно запрограммировать в Microsoft Excel или в режиме онлайн через веб-сайт SurveyCTO.</a:t>
            </a:r>
          </a:p>
          <a:p>
            <a:endParaRPr lang="ru-Ru" altLang="en-US" baseline="0" dirty="0"/>
          </a:p>
          <a:p>
            <a:pPr algn="l" rtl="0"/>
            <a:r>
              <a:rPr lang="ru-Ru" b="0" i="0" u="none" baseline="0"/>
              <a:t>Чтобы получить более подробную информацию и руководства по использованию SurveyCTO, воспользуйтесь предоставленными ссылками.</a:t>
            </a:r>
            <a:endParaRPr lang="ru-Ru" altLang="en-US" dirty="0"/>
          </a:p>
        </p:txBody>
      </p:sp>
      <p:sp>
        <p:nvSpPr>
          <p:cNvPr id="211972" name="Slide Number Placeholder 3">
            <a:extLst>
              <a:ext uri="{FF2B5EF4-FFF2-40B4-BE49-F238E27FC236}">
                <a16:creationId xmlns:a16="http://schemas.microsoft.com/office/drawing/2014/main" id="{9B5F9469-CFA7-42A2-8AC8-8A02B87D32AC}"/>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3732E92-6D70-4CDD-A96B-B28C3D948B91}"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42334472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Slide Image Placeholder 1">
            <a:extLst>
              <a:ext uri="{FF2B5EF4-FFF2-40B4-BE49-F238E27FC236}">
                <a16:creationId xmlns:a16="http://schemas.microsoft.com/office/drawing/2014/main" id="{EF109E1B-D86D-4A1F-971E-4316C25DA989}"/>
              </a:ext>
            </a:extLst>
          </p:cNvPr>
          <p:cNvSpPr>
            <a:spLocks noGrp="1" noRot="1" noChangeAspect="1" noChangeArrowheads="1" noTextEdit="1"/>
          </p:cNvSpPr>
          <p:nvPr>
            <p:ph type="sldImg"/>
          </p:nvPr>
        </p:nvSpPr>
        <p:spPr>
          <a:ln/>
        </p:spPr>
      </p:sp>
      <p:sp>
        <p:nvSpPr>
          <p:cNvPr id="209923" name="Notes Placeholder 2">
            <a:extLst>
              <a:ext uri="{FF2B5EF4-FFF2-40B4-BE49-F238E27FC236}">
                <a16:creationId xmlns:a16="http://schemas.microsoft.com/office/drawing/2014/main" id="{3617865C-2A00-4880-B91A-70354F74A5F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0" i="0" u="none" baseline="0"/>
              <a:t>Электронный сбор данных (с использованием планшетов или смартфонов) рекомендуется, поскольку он обеспечивает мониторинг данных в реальном времени или практически в реальном времени, а также быструю обработку результатов (без необходимости, например, ввода данных после их сбора).</a:t>
            </a:r>
          </a:p>
          <a:p>
            <a:pPr marL="0" marR="0" indent="0" algn="l" defTabSz="914400" rtl="0" eaLnBrk="1" fontAlgn="auto" latinLnBrk="0" hangingPunct="1">
              <a:lnSpc>
                <a:spcPct val="100000"/>
              </a:lnSpc>
              <a:spcBef>
                <a:spcPts val="0"/>
              </a:spcBef>
              <a:spcAft>
                <a:spcPts val="0"/>
              </a:spcAft>
              <a:buClrTx/>
              <a:buSzTx/>
              <a:buFontTx/>
              <a:buNone/>
              <a:tabLst/>
              <a:defRPr/>
            </a:pPr>
            <a:endParaRPr lang="ru-Ru" altLang="en-US" dirty="0"/>
          </a:p>
          <a:p>
            <a:pPr algn="l" rtl="0"/>
            <a:r>
              <a:rPr lang="ru-Ru" b="0" i="0" u="none" baseline="0"/>
              <a:t>Инструменты сбора данных, необходимые для проведения оценки национальной цепи поставок, были подготовлены с использованием платформы SurveyCTO. Оценка национальной цепи поставок необязательно должна проводиться с использованием SurveyCTO, существуют различные платформы для электронного сбора данных. Технические характеристики и возможности этих платформ регулярно изменяются. Платформа SurveyCTO была выбрана, потому что она является защищенной (в плане кодирования данных и предотвращения их утраты при передаче с планшета в облако) и сравнительно дешевой. Более подробную информацию можно получить в SurveyCTO (см. следующий слайд). Платформа SurveyCTO совместима с большинством программ для обработки данных, например Excel, Stata и пр., и имеет быстро реагирующую на обращения профессиональную службу поддержки. К недостаткам SurveyCTO можно отнести то, что она совместима только с системами Android и (в случае сбора данных в офлайновом режиме) имеет несколько ограниченные форматы/возможности отображения для сбора данных.</a:t>
            </a:r>
          </a:p>
          <a:p>
            <a:endParaRPr lang="ru-Ru" altLang="en-US" baseline="0" dirty="0"/>
          </a:p>
          <a:p>
            <a:pPr algn="l" rtl="0"/>
            <a:r>
              <a:rPr lang="ru-Ru" b="0" i="0" u="none" baseline="0"/>
              <a:t>Предварительно сгенерированный код для стандартной анкеты оценки национальной цепи поставок и сбора данных КПЭ имеется на веб-сайте NSCA. Кроме того, шаблоны анализа данных разработаны для использования с выходными данными SurveyCTO.</a:t>
            </a:r>
            <a:endParaRPr lang="ru-Ru" altLang="en-US" dirty="0"/>
          </a:p>
        </p:txBody>
      </p:sp>
      <p:sp>
        <p:nvSpPr>
          <p:cNvPr id="209924" name="Slide Number Placeholder 3">
            <a:extLst>
              <a:ext uri="{FF2B5EF4-FFF2-40B4-BE49-F238E27FC236}">
                <a16:creationId xmlns:a16="http://schemas.microsoft.com/office/drawing/2014/main" id="{E1133807-AAFA-46A3-A318-1EDAC3D05516}"/>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7628FD9-D010-4985-AE59-1D3EF88D648F}"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3607185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Slide Image Placeholder 1">
            <a:extLst>
              <a:ext uri="{FF2B5EF4-FFF2-40B4-BE49-F238E27FC236}">
                <a16:creationId xmlns:a16="http://schemas.microsoft.com/office/drawing/2014/main" id="{EF109E1B-D86D-4A1F-971E-4316C25DA989}"/>
              </a:ext>
            </a:extLst>
          </p:cNvPr>
          <p:cNvSpPr>
            <a:spLocks noGrp="1" noRot="1" noChangeAspect="1" noChangeArrowheads="1" noTextEdit="1"/>
          </p:cNvSpPr>
          <p:nvPr>
            <p:ph type="sldImg"/>
          </p:nvPr>
        </p:nvSpPr>
        <p:spPr>
          <a:ln/>
        </p:spPr>
      </p:sp>
      <p:sp>
        <p:nvSpPr>
          <p:cNvPr id="209923" name="Notes Placeholder 2">
            <a:extLst>
              <a:ext uri="{FF2B5EF4-FFF2-40B4-BE49-F238E27FC236}">
                <a16:creationId xmlns:a16="http://schemas.microsoft.com/office/drawing/2014/main" id="{3617865C-2A00-4880-B91A-70354F74A5F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0" i="0" u="none" baseline="0"/>
              <a:t>Электронный сбор данных (с использованием планшетов или смартфонов) рекомендуется, поскольку он обеспечивает мониторинг данных в реальном времени или практически в реальном времени, а также быструю обработку результатов (без необходимости, например, ввода данных после их сбора).</a:t>
            </a:r>
          </a:p>
          <a:p>
            <a:pPr marL="0" marR="0" indent="0" algn="l" defTabSz="914400" rtl="0" eaLnBrk="1" fontAlgn="auto" latinLnBrk="0" hangingPunct="1">
              <a:lnSpc>
                <a:spcPct val="100000"/>
              </a:lnSpc>
              <a:spcBef>
                <a:spcPts val="0"/>
              </a:spcBef>
              <a:spcAft>
                <a:spcPts val="0"/>
              </a:spcAft>
              <a:buClrTx/>
              <a:buSzTx/>
              <a:buFontTx/>
              <a:buNone/>
              <a:tabLst/>
              <a:defRPr/>
            </a:pPr>
            <a:endParaRPr lang="ru-Ru" altLang="en-US" dirty="0"/>
          </a:p>
          <a:p>
            <a:pPr algn="l" rtl="0"/>
            <a:r>
              <a:rPr lang="ru-Ru" b="0" i="0" u="none" baseline="0"/>
              <a:t>Инструменты сбора данных, необходимые для проведения оценки национальной цепи поставок, были подготовлены с использованием платформы SurveyCTO. Оценка национальной цепи поставок необязательно должна проводиться с использованием SurveyCTO, существуют различные платформы для электронного сбора данных. Технические характеристики и возможности этих платформ регулярно изменяются. Платформа SurveyCTO была выбрана, потому что она является защищенной (в плане кодирования данных и предотвращения их утраты при передаче с планшета в облако) и сравнительно дешевой. Более подробную информацию можно получить в SurveyCTO (см. следующий слайд). Платформа SurveyCTO совместима с большинством программ для обработки данных, например Excel, Stata и пр., и имеет быстро реагирующую на обращения профессиональную службу поддержки. К недостаткам SurveyCTO можно отнести то, что она совместима только с системами Android и (в случае сбора данных в офлайновом режиме) имеет несколько ограниченные форматы/возможности отображения для сбора данных.</a:t>
            </a:r>
          </a:p>
          <a:p>
            <a:endParaRPr lang="ru-Ru" altLang="en-US" baseline="0" dirty="0"/>
          </a:p>
          <a:p>
            <a:pPr algn="l" rtl="0"/>
            <a:r>
              <a:rPr lang="ru-Ru" b="0" i="0" u="none" baseline="0"/>
              <a:t>Предварительно сгенерированный код для стандартной анкеты оценки национальной цепи поставок и сбора данных КПЭ имеется на веб-сайте NSCA. Кроме того, шаблоны анализа данных разработаны для использования с выходными данными SurveyCTO.</a:t>
            </a:r>
            <a:endParaRPr lang="ru-Ru" altLang="en-US" dirty="0"/>
          </a:p>
        </p:txBody>
      </p:sp>
      <p:sp>
        <p:nvSpPr>
          <p:cNvPr id="209924" name="Slide Number Placeholder 3">
            <a:extLst>
              <a:ext uri="{FF2B5EF4-FFF2-40B4-BE49-F238E27FC236}">
                <a16:creationId xmlns:a16="http://schemas.microsoft.com/office/drawing/2014/main" id="{E1133807-AAFA-46A3-A318-1EDAC3D05516}"/>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7628FD9-D010-4985-AE59-1D3EF88D648F}"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5020435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Slide Image Placeholder 1">
            <a:extLst>
              <a:ext uri="{FF2B5EF4-FFF2-40B4-BE49-F238E27FC236}">
                <a16:creationId xmlns:a16="http://schemas.microsoft.com/office/drawing/2014/main" id="{15E50415-A829-4F03-98D0-F5E3B492DDD0}"/>
              </a:ext>
            </a:extLst>
          </p:cNvPr>
          <p:cNvSpPr>
            <a:spLocks noGrp="1" noRot="1" noChangeAspect="1" noChangeArrowheads="1" noTextEdit="1"/>
          </p:cNvSpPr>
          <p:nvPr>
            <p:ph type="sldImg"/>
          </p:nvPr>
        </p:nvSpPr>
        <p:spPr>
          <a:ln/>
        </p:spPr>
      </p:sp>
      <p:sp>
        <p:nvSpPr>
          <p:cNvPr id="214019" name="Notes Placeholder 2">
            <a:extLst>
              <a:ext uri="{FF2B5EF4-FFF2-40B4-BE49-F238E27FC236}">
                <a16:creationId xmlns:a16="http://schemas.microsoft.com/office/drawing/2014/main" id="{D35D3808-3224-4651-B761-BBE7F29CD405}"/>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ru-Ru" b="0" i="0" u="none" baseline="0"/>
              <a:t>Хотя существуют предварительно запрограммированные инструменты сбора данных SurveyCTO, которые доступны на сайте SurveyCTO, эти инструменты нуждаются в обновлении для отражения контекста каждой конкретной оценки. Для выполнения этого обновления потребуется как минимум один человек, знакомый с процессами кодирования SurveyCTO. Например, в SurveyCTO нужно запрограммировать число и название организаций для посещения с целью оценки, срок проведения оценки (как правило, шесть месяцев до окончания оценки), а также конкретные товары-маркеры. Число и название организаций нужно актуализировать для инструментов исследования модели технологической зрелости (СММ) и сбора данных по КПЭ, срок проведения оценки (как правило, шесть месяцев до окончания оценки), а также конкретные товары-маркеры требуют корректировки для инструмента сбора данных по КПЭ. Это нужно сделать и в кодовой книге самого исследования, и в поддерживающих файлах .csv.</a:t>
            </a:r>
          </a:p>
          <a:p>
            <a:endParaRPr lang="ru-Ru" altLang="en-US" baseline="0" dirty="0"/>
          </a:p>
          <a:p>
            <a:pPr algn="l" rtl="0"/>
            <a:r>
              <a:rPr lang="ru-Ru" b="0" i="0" u="none" baseline="0"/>
              <a:t>Кроме того, в обновлении нуждаются некоторые аспекты инструментов для отражения использования местного языка, а также того, какие модули СММ или данные по КПЭ будут собираться в организациях различного типа. Конкретные указания относительно того, что нужно и не нужно изменять, имеются на сайте NSCA.</a:t>
            </a:r>
          </a:p>
          <a:p>
            <a:endParaRPr lang="ru-Ru" altLang="en-US" baseline="0" dirty="0"/>
          </a:p>
          <a:p>
            <a:pPr algn="l" rtl="0"/>
            <a:r>
              <a:rPr lang="ru-Ru" b="0" i="0" u="none" baseline="0"/>
              <a:t>Группы оценки могут добавлять вопросы в кодировку СММ и КПЭ, если будет решено, что для определенной темы требуются более глубокие вопросы. Добавление вопросов не должно влиять на последующие инструменты, например шаблоны анализа данных, хотя шаблоны автоматически не рассчитывают результаты для дополнительных вопросов.</a:t>
            </a:r>
            <a:endParaRPr lang="ru-Ru" altLang="en-US" dirty="0"/>
          </a:p>
        </p:txBody>
      </p:sp>
      <p:sp>
        <p:nvSpPr>
          <p:cNvPr id="214020" name="Slide Number Placeholder 3">
            <a:extLst>
              <a:ext uri="{FF2B5EF4-FFF2-40B4-BE49-F238E27FC236}">
                <a16:creationId xmlns:a16="http://schemas.microsoft.com/office/drawing/2014/main" id="{D8EDDB1E-AA19-4918-A8AC-F13AB4E877E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0DB266CF-C04E-4586-8B9D-C5BF08D7860D}"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502951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Slide Image Placeholder 1">
            <a:extLst>
              <a:ext uri="{FF2B5EF4-FFF2-40B4-BE49-F238E27FC236}">
                <a16:creationId xmlns:a16="http://schemas.microsoft.com/office/drawing/2014/main" id="{281BD7BB-7CC2-47D8-B1C4-1906E30F2AB8}"/>
              </a:ext>
            </a:extLst>
          </p:cNvPr>
          <p:cNvSpPr>
            <a:spLocks noGrp="1" noRot="1" noChangeAspect="1" noChangeArrowheads="1" noTextEdit="1"/>
          </p:cNvSpPr>
          <p:nvPr>
            <p:ph type="sldImg"/>
          </p:nvPr>
        </p:nvSpPr>
        <p:spPr>
          <a:ln/>
        </p:spPr>
      </p:sp>
      <p:sp>
        <p:nvSpPr>
          <p:cNvPr id="216067" name="Notes Placeholder 2">
            <a:extLst>
              <a:ext uri="{FF2B5EF4-FFF2-40B4-BE49-F238E27FC236}">
                <a16:creationId xmlns:a16="http://schemas.microsoft.com/office/drawing/2014/main" id="{D95DE911-08F8-47C9-9220-3801D799820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0" i="0" u="none" baseline="0"/>
              <a:t>Не следует удалять вопросы, так как это повлияет на работу последующих инструментов. При необходимости вопросы, не используемые в конкретной оценке, можно сохранить в кодировке, но отключить. Однако при подсчете (например, для исследования СММ) не будет учитываться это отключение, и (если не будут изменены шаблоны подсчета) полученные показатели не будут отражать эти изменения.</a:t>
            </a:r>
          </a:p>
          <a:p>
            <a:pPr marL="0" marR="0" indent="0" algn="l" defTabSz="914400" rtl="0" eaLnBrk="1" fontAlgn="auto" latinLnBrk="0" hangingPunct="1">
              <a:lnSpc>
                <a:spcPct val="100000"/>
              </a:lnSpc>
              <a:spcBef>
                <a:spcPts val="0"/>
              </a:spcBef>
              <a:spcAft>
                <a:spcPts val="0"/>
              </a:spcAft>
              <a:buClrTx/>
              <a:buSzTx/>
              <a:buFontTx/>
              <a:buNone/>
              <a:tabLst/>
              <a:defRPr/>
            </a:pPr>
            <a:endParaRPr lang="ru-Ru" alt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ru-Ru" b="0" i="0" u="none" baseline="0"/>
              <a:t>Последующие инструменты, например шаблоны анализа данных, работают на основе номеров вопросов, при этом конкретные вопросы и ответы идентифицируются по их «имени» (как правило, кодируются как числа, например «WS-101»), и такое имя затем связывается с конкретным вопросом и категорией подсчета (для СММ) или расчетом (для КПЭ). Таким образом, изменение номеров или «имен» вопросов повлияет на способность последующих инструментов точно рассчитывать результаты.</a:t>
            </a:r>
          </a:p>
          <a:p>
            <a:pPr marL="0" marR="0" indent="0" algn="l" defTabSz="914400" rtl="0" eaLnBrk="1" fontAlgn="auto" latinLnBrk="0" hangingPunct="1">
              <a:lnSpc>
                <a:spcPct val="100000"/>
              </a:lnSpc>
              <a:spcBef>
                <a:spcPts val="0"/>
              </a:spcBef>
              <a:spcAft>
                <a:spcPts val="0"/>
              </a:spcAft>
              <a:buClrTx/>
              <a:buSzTx/>
              <a:buFontTx/>
              <a:buNone/>
              <a:tabLst/>
              <a:defRPr/>
            </a:pPr>
            <a:endParaRPr lang="ru-Ru" alt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ru-Ru" b="0" i="0" u="none" baseline="0"/>
              <a:t>КПЭ включают ключевые КПЭ, которые рекомендуется включать во все исследования NSCA. Удаление дополнительных КПЭ из листов кодировки не окажет негативного влияния на работу последующих инструментов.</a:t>
            </a:r>
            <a:endParaRPr lang="ru-Ru" altLang="en-US" dirty="0"/>
          </a:p>
          <a:p>
            <a:endParaRPr lang="ru-Ru" altLang="en-US" dirty="0"/>
          </a:p>
        </p:txBody>
      </p:sp>
      <p:sp>
        <p:nvSpPr>
          <p:cNvPr id="216068" name="Slide Number Placeholder 3">
            <a:extLst>
              <a:ext uri="{FF2B5EF4-FFF2-40B4-BE49-F238E27FC236}">
                <a16:creationId xmlns:a16="http://schemas.microsoft.com/office/drawing/2014/main" id="{B128E667-C6AA-410A-BD6B-AF8757D7D208}"/>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15472274-E153-489F-8885-CE365E38D16A}"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388981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Slide Image Placeholder 1">
            <a:extLst>
              <a:ext uri="{FF2B5EF4-FFF2-40B4-BE49-F238E27FC236}">
                <a16:creationId xmlns:a16="http://schemas.microsoft.com/office/drawing/2014/main" id="{98481500-774F-4628-8BD4-FC241AC4BF4F}"/>
              </a:ext>
            </a:extLst>
          </p:cNvPr>
          <p:cNvSpPr>
            <a:spLocks noGrp="1" noRot="1" noChangeAspect="1" noChangeArrowheads="1" noTextEdit="1"/>
          </p:cNvSpPr>
          <p:nvPr>
            <p:ph type="sldImg"/>
          </p:nvPr>
        </p:nvSpPr>
        <p:spPr>
          <a:ln/>
        </p:spPr>
      </p:sp>
      <p:sp>
        <p:nvSpPr>
          <p:cNvPr id="218115" name="Notes Placeholder 2">
            <a:extLst>
              <a:ext uri="{FF2B5EF4-FFF2-40B4-BE49-F238E27FC236}">
                <a16:creationId xmlns:a16="http://schemas.microsoft.com/office/drawing/2014/main" id="{E2F3FD6B-32A6-45CF-B063-58BD6CC147DE}"/>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ru-Ru" b="0" i="0" u="none" baseline="0"/>
              <a:t>Инструмент SurveyCTO дает возможность сбора данных в электронном формате. Поскольку смартфоны получают все большее распространение во всем мире, планшеты с сенсорным экраном не станут чем-то новым для большинства сборщиков данных.</a:t>
            </a:r>
            <a:endParaRPr lang="ru-Ru" altLang="en-US" dirty="0"/>
          </a:p>
        </p:txBody>
      </p:sp>
      <p:sp>
        <p:nvSpPr>
          <p:cNvPr id="218116" name="Slide Number Placeholder 3">
            <a:extLst>
              <a:ext uri="{FF2B5EF4-FFF2-40B4-BE49-F238E27FC236}">
                <a16:creationId xmlns:a16="http://schemas.microsoft.com/office/drawing/2014/main" id="{322EE6FD-653C-4B5E-A4C4-5D8494DE98E7}"/>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015A774-A978-4EC9-9370-93B63A432BBB}"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412871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Slide Image Placeholder 1">
            <a:extLst>
              <a:ext uri="{FF2B5EF4-FFF2-40B4-BE49-F238E27FC236}">
                <a16:creationId xmlns:a16="http://schemas.microsoft.com/office/drawing/2014/main" id="{FA650D45-F7D9-40E1-B4E6-9548D8FA9F02}"/>
              </a:ext>
            </a:extLst>
          </p:cNvPr>
          <p:cNvSpPr>
            <a:spLocks noGrp="1" noRot="1" noChangeAspect="1" noChangeArrowheads="1" noTextEdit="1"/>
          </p:cNvSpPr>
          <p:nvPr>
            <p:ph type="sldImg"/>
          </p:nvPr>
        </p:nvSpPr>
        <p:spPr>
          <a:ln/>
        </p:spPr>
      </p:sp>
      <p:sp>
        <p:nvSpPr>
          <p:cNvPr id="220163" name="Notes Placeholder 2">
            <a:extLst>
              <a:ext uri="{FF2B5EF4-FFF2-40B4-BE49-F238E27FC236}">
                <a16:creationId xmlns:a16="http://schemas.microsoft.com/office/drawing/2014/main" id="{90364C95-257C-4E4A-84F4-57F6B504EA5F}"/>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ru-Ru" b="0" i="0" u="none" baseline="0"/>
              <a:t>Группа оценки должна предварительно загрузить приложение SurveyCTO Collect на планшеты, которые будут использоваться сборщиками данных. Инструкции по загрузке имеются на сайте SurveyCTO. Для сбора данных сборщики данных должны сначала открыть приложение на своих планшетах. Группы оценки также должны предварительно загрузить подходящие формы сбора данных в приложение SurveyCTO Collect, прежде, чем раздавать планшеты сборщикам данных.</a:t>
            </a:r>
            <a:endParaRPr lang="ru-Ru" altLang="en-US" dirty="0"/>
          </a:p>
        </p:txBody>
      </p:sp>
      <p:sp>
        <p:nvSpPr>
          <p:cNvPr id="220164" name="Slide Number Placeholder 3">
            <a:extLst>
              <a:ext uri="{FF2B5EF4-FFF2-40B4-BE49-F238E27FC236}">
                <a16:creationId xmlns:a16="http://schemas.microsoft.com/office/drawing/2014/main" id="{304E361E-8AE9-4F24-8F20-C8EF8B21E0A5}"/>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E4122066-C992-473B-BE93-DC46E2138E6C}"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5329903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Slide Image Placeholder 1">
            <a:extLst>
              <a:ext uri="{FF2B5EF4-FFF2-40B4-BE49-F238E27FC236}">
                <a16:creationId xmlns:a16="http://schemas.microsoft.com/office/drawing/2014/main" id="{B9C7EF30-AD13-46B7-93B6-ECBE148ED561}"/>
              </a:ext>
            </a:extLst>
          </p:cNvPr>
          <p:cNvSpPr>
            <a:spLocks noGrp="1" noRot="1" noChangeAspect="1" noChangeArrowheads="1" noTextEdit="1"/>
          </p:cNvSpPr>
          <p:nvPr>
            <p:ph type="sldImg"/>
          </p:nvPr>
        </p:nvSpPr>
        <p:spPr>
          <a:ln/>
        </p:spPr>
      </p:sp>
      <p:sp>
        <p:nvSpPr>
          <p:cNvPr id="222211" name="Notes Placeholder 2">
            <a:extLst>
              <a:ext uri="{FF2B5EF4-FFF2-40B4-BE49-F238E27FC236}">
                <a16:creationId xmlns:a16="http://schemas.microsoft.com/office/drawing/2014/main" id="{F5FD15B7-1AE2-4B2E-B120-2D0C3E4ACEE9}"/>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ru-Ru" b="0" i="0" u="none" baseline="0"/>
              <a:t>Для сбора данных сборщики должны нажать кнопку «Fill Blank Form» («Заполнить бланк формы») на главном экране приложения SurveyCTO Collect. После этого откроется экран с различными формами, которые были загружены на планшет. Сборщик данных затем должен выбрать подходящую форму для типа собираемых данных. Например, для проведения исследования СММ сборщик данных должен выбрать форму CMM Survey, нажав на нее на экране.</a:t>
            </a:r>
            <a:endParaRPr lang="ru-Ru" altLang="en-US" dirty="0"/>
          </a:p>
        </p:txBody>
      </p:sp>
      <p:sp>
        <p:nvSpPr>
          <p:cNvPr id="222212" name="Slide Number Placeholder 3">
            <a:extLst>
              <a:ext uri="{FF2B5EF4-FFF2-40B4-BE49-F238E27FC236}">
                <a16:creationId xmlns:a16="http://schemas.microsoft.com/office/drawing/2014/main" id="{F9AABA76-7300-413E-AADD-213FB840957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00100968-A10A-431F-A038-2590E852B33A}"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7370825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8/9/2022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8/9/2022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8/9/2022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8/9/2022</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8/9/2022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8/9/2022</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8/9/2022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8/9/2022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8/9/2022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8/9/2022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8/9/2022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8/9/2022</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8/9/2022</a:t>
            </a:fld>
            <a:endParaRPr lang="en-US" altLang="en-US" dirty="0"/>
          </a:p>
        </p:txBody>
      </p:sp>
      <p:sp>
        <p:nvSpPr>
          <p:cNvPr id="5" name="Footer Placeholder 4">
            <a:extLst>
              <a:ext uri="{FF2B5EF4-FFF2-40B4-BE49-F238E27FC236}">
                <a16:creationId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5F0EBC-92C8-4174-9B47-7B5E190ECB45}"/>
              </a:ext>
            </a:extLst>
          </p:cNvPr>
          <p:cNvSpPr>
            <a:spLocks noGrp="1"/>
          </p:cNvSpPr>
          <p:nvPr>
            <p:ph type="dt" sz="half" idx="10"/>
          </p:nvPr>
        </p:nvSpPr>
        <p:spPr/>
        <p:txBody>
          <a:bodyPr/>
          <a:lstStyle>
            <a:lvl1pPr>
              <a:defRPr/>
            </a:lvl1pPr>
          </a:lstStyle>
          <a:p>
            <a:pPr defTabSz="604738"/>
            <a:fld id="{BD85ABCD-CA88-4EB0-AC8C-4E27DE4E54EB}" type="datetime1">
              <a:rPr lang="en-US" altLang="en-US" smtClean="0"/>
              <a:pPr defTabSz="604738"/>
              <a:t>8/9/2022</a:t>
            </a:fld>
            <a:endParaRPr lang="en-US" altLang="en-US" dirty="0"/>
          </a:p>
        </p:txBody>
      </p:sp>
      <p:sp>
        <p:nvSpPr>
          <p:cNvPr id="5" name="Footer Placeholder 4">
            <a:extLst>
              <a:ext uri="{FF2B5EF4-FFF2-40B4-BE49-F238E27FC236}">
                <a16:creationId xmlns:a16="http://schemas.microsoft.com/office/drawing/2014/main" id="{793BA238-5BB9-4F1F-BDD2-35416B0E56FB}"/>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pPr defTabSz="604738"/>
            <a:endParaRPr lang="en-US" altLang="en-US" dirty="0"/>
          </a:p>
        </p:txBody>
      </p:sp>
      <p:sp>
        <p:nvSpPr>
          <p:cNvPr id="6" name="Slide Number Placeholder 5">
            <a:extLst>
              <a:ext uri="{FF2B5EF4-FFF2-40B4-BE49-F238E27FC236}">
                <a16:creationId xmlns:a16="http://schemas.microsoft.com/office/drawing/2014/main" id="{20C0BEF9-AAC9-43CC-904E-E90DB5CA2DD1}"/>
              </a:ext>
            </a:extLst>
          </p:cNvPr>
          <p:cNvSpPr>
            <a:spLocks noGrp="1"/>
          </p:cNvSpPr>
          <p:nvPr>
            <p:ph type="sldNum" sz="quarter" idx="12"/>
          </p:nvPr>
        </p:nvSpPr>
        <p:spPr/>
        <p:txBody>
          <a:bodyPr/>
          <a:lstStyle>
            <a:lvl1pPr>
              <a:defRPr/>
            </a:lvl1pPr>
          </a:lstStyle>
          <a:p>
            <a:pPr defTabSz="604738"/>
            <a:fld id="{26786EFC-A179-4CA6-8D4B-567A0ECBA9D6}" type="slidenum">
              <a:rPr lang="en-US" altLang="en-US" smtClean="0"/>
              <a:pPr defTabSz="604738"/>
              <a:t>‹#›</a:t>
            </a:fld>
            <a:endParaRPr lang="en-US" altLang="en-US" dirty="0"/>
          </a:p>
        </p:txBody>
      </p:sp>
    </p:spTree>
    <p:extLst>
      <p:ext uri="{BB962C8B-B14F-4D97-AF65-F5344CB8AC3E}">
        <p14:creationId xmlns:p14="http://schemas.microsoft.com/office/powerpoint/2010/main" val="3690658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8/9/2022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8/9/2022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8/9/2022</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 id="2147483725" r:id="rId33"/>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33.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33.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33.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FAC64D0-9509-45D1-86F0-CC36341D69E4}"/>
              </a:ext>
            </a:extLst>
          </p:cNvPr>
          <p:cNvSpPr/>
          <p:nvPr/>
        </p:nvSpPr>
        <p:spPr>
          <a:xfrm>
            <a:off x="242913" y="197110"/>
            <a:ext cx="11684576" cy="6463781"/>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ru-Ru" kern="0" dirty="0">
              <a:solidFill>
                <a:sysClr val="windowText" lastClr="000000"/>
              </a:solidFill>
              <a:latin typeface="Arial" panose="020B0604020202020204" pitchFamily="34" charset="0"/>
              <a:cs typeface="Arial" panose="020B0604020202020204" pitchFamily="34" charset="0"/>
            </a:endParaRPr>
          </a:p>
        </p:txBody>
      </p:sp>
      <p:cxnSp>
        <p:nvCxnSpPr>
          <p:cNvPr id="6" name="Straight Connector 5">
            <a:extLst>
              <a:ext uri="{FF2B5EF4-FFF2-40B4-BE49-F238E27FC236}">
                <a16:creationId xmlns:a16="http://schemas.microsoft.com/office/drawing/2014/main" id="{581FE990-0C30-44E5-A8EB-42E9EA4C02AC}"/>
              </a:ext>
            </a:extLst>
          </p:cNvPr>
          <p:cNvCxnSpPr/>
          <p:nvPr/>
        </p:nvCxnSpPr>
        <p:spPr>
          <a:xfrm>
            <a:off x="6096000" y="5960988"/>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ED66C640-BDDB-4A50-A330-0D50A1FBDED2}"/>
              </a:ext>
            </a:extLst>
          </p:cNvPr>
          <p:cNvSpPr>
            <a:spLocks noGrp="1"/>
          </p:cNvSpPr>
          <p:nvPr/>
        </p:nvSpPr>
        <p:spPr>
          <a:xfrm>
            <a:off x="2438399" y="1479549"/>
            <a:ext cx="8487255" cy="2244039"/>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r>
              <a:rPr lang="ru-Ru" sz="3200" b="0" i="0" u="none" baseline="0">
                <a:solidFill>
                  <a:srgbClr val="FFFFFF"/>
                </a:solidFill>
                <a:ea typeface="Gill Sans MT" panose="020B0502020104020203" pitchFamily="34" charset="0"/>
                <a:cs typeface="Arial" panose="020B0604020202020204" pitchFamily="34" charset="0"/>
              </a:rPr>
              <a:t>ОБУЧЕНИЕ УЧАСТНИКОВ ОЦЕНКИ НАЦИОНАЛЬНОЙ ЦЕПИ ПОСТАВОК (NSCA 2.0)</a:t>
            </a:r>
          </a:p>
          <a:p>
            <a:pPr algn="l" defTabSz="604738" rtl="0"/>
            <a:r>
              <a:rPr lang="ru-Ru" sz="3200" b="0" i="0" u="none" baseline="0">
                <a:solidFill>
                  <a:srgbClr val="FFFF00"/>
                </a:solidFill>
                <a:ea typeface="Gill Sans MT" panose="020B0502020104020203" pitchFamily="34" charset="0"/>
                <a:cs typeface="Arial" panose="020B0604020202020204" pitchFamily="34" charset="0"/>
              </a:rPr>
              <a:t>День 3:  Введение в SurveyCTO</a:t>
            </a:r>
          </a:p>
          <a:p>
            <a:pPr algn="l" defTabSz="604738" rtl="0"/>
            <a:endParaRPr lang="ru-Ru" altLang="en-US" sz="800" dirty="0">
              <a:solidFill>
                <a:srgbClr val="000000"/>
              </a:solidFill>
              <a:ea typeface="Gill Sans MT" panose="020B0502020104020203" pitchFamily="34" charset="0"/>
              <a:cs typeface="Arial" panose="020B0604020202020204" pitchFamily="34" charset="0"/>
            </a:endParaRPr>
          </a:p>
        </p:txBody>
      </p:sp>
      <p:pic>
        <p:nvPicPr>
          <p:cNvPr id="208903" name="Picture 3" descr="C:\Users\Mariana Rodrigues\AppData\Local\Microsoft\Windows\INetCacheContent.Word\Horizontal_RGB_294_White.png">
            <a:extLst>
              <a:ext uri="{FF2B5EF4-FFF2-40B4-BE49-F238E27FC236}">
                <a16:creationId xmlns:a16="http://schemas.microsoft.com/office/drawing/2014/main" id="{AA1D3E3E-6C50-4AC4-9230-A76392B38A5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91016" y="5974300"/>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3AC2C1AE-8F3D-4B60-BE19-66B7360B6F3E}"/>
              </a:ext>
            </a:extLst>
          </p:cNvPr>
          <p:cNvSpPr txBox="1"/>
          <p:nvPr/>
        </p:nvSpPr>
        <p:spPr>
          <a:xfrm>
            <a:off x="6096001" y="5949515"/>
            <a:ext cx="5912774" cy="600164"/>
          </a:xfrm>
          <a:prstGeom prst="rect">
            <a:avLst/>
          </a:prstGeom>
          <a:noFill/>
        </p:spPr>
        <p:txBody>
          <a:bodyPr wrap="square" rtlCol="0">
            <a:spAutoFit/>
          </a:bodyPr>
          <a:lstStyle/>
          <a:p>
            <a:pPr algn="l" defTabSz="604738" rtl="0"/>
            <a:r>
              <a:rPr lang="ru-Ru" sz="1100" i="0" u="none" baseline="0">
                <a:solidFill>
                  <a:srgbClr val="FFFFFF"/>
                </a:solidFill>
                <a:latin typeface="Arial" panose="020B0604020202020204" pitchFamily="34" charset="0"/>
                <a:ea typeface="Gill Sans MT"/>
                <a:cs typeface="Arial" panose="020B0604020202020204" pitchFamily="34" charset="0"/>
              </a:rPr>
              <a:t>Программа Агентства США по международному развитию (USAID) в отношении глобальной цепи поставок в сфере здравоохранения ― техническая помощь, </a:t>
            </a:r>
            <a:br>
              <a:rPr lang="th-TH" sz="1100" i="0" u="none" baseline="0">
                <a:solidFill>
                  <a:srgbClr val="FFFFFF"/>
                </a:solidFill>
                <a:latin typeface="Arial" panose="020B0604020202020204" pitchFamily="34" charset="0"/>
                <a:ea typeface="Gill Sans MT"/>
                <a:cs typeface="Arial" panose="020B0604020202020204" pitchFamily="34" charset="0"/>
              </a:rPr>
            </a:br>
            <a:r>
              <a:rPr lang="ru-Ru" sz="1100" i="0" u="none" baseline="0">
                <a:solidFill>
                  <a:srgbClr val="FFFFFF"/>
                </a:solidFill>
                <a:latin typeface="Arial" panose="020B0604020202020204" pitchFamily="34" charset="0"/>
                <a:ea typeface="Gill Sans MT"/>
                <a:cs typeface="Arial" panose="020B0604020202020204" pitchFamily="34" charset="0"/>
              </a:rPr>
              <a:t>целевой заказ на оценку национальной цепи поставок </a:t>
            </a:r>
          </a:p>
        </p:txBody>
      </p:sp>
    </p:spTree>
    <p:extLst>
      <p:ext uri="{BB962C8B-B14F-4D97-AF65-F5344CB8AC3E}">
        <p14:creationId xmlns:p14="http://schemas.microsoft.com/office/powerpoint/2010/main" val="1104981748"/>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284" name="Title 2">
            <a:extLst>
              <a:ext uri="{FF2B5EF4-FFF2-40B4-BE49-F238E27FC236}">
                <a16:creationId xmlns:a16="http://schemas.microsoft.com/office/drawing/2014/main" id="{254A4B4F-F781-4F9B-A475-0838D376A5E8}"/>
              </a:ext>
            </a:extLst>
          </p:cNvPr>
          <p:cNvSpPr>
            <a:spLocks noGrp="1"/>
          </p:cNvSpPr>
          <p:nvPr>
            <p:ph type="title"/>
          </p:nvPr>
        </p:nvSpPr>
        <p:spPr>
          <a:xfrm>
            <a:off x="199716" y="0"/>
            <a:ext cx="11792568" cy="2397390"/>
          </a:xfrm>
        </p:spPr>
        <p:txBody>
          <a:bodyPr/>
          <a:lstStyle/>
          <a:p>
            <a:pPr algn="l" rtl="0"/>
            <a:r>
              <a:rPr lang="ru-Ru" sz="2800" b="1" i="0" u="none" baseline="0">
                <a:latin typeface="Arial" panose="020B0604020202020204" pitchFamily="34" charset="0"/>
                <a:cs typeface="Arial" panose="020B0604020202020204" pitchFamily="34" charset="0"/>
              </a:rPr>
              <a:t>После того, как вы выбрали форму, проведите пальцем НАПРАВО, чтобы начать ввод данных в планшет. </a:t>
            </a:r>
            <a:br>
              <a:rPr lang="th-TH" sz="2800" b="1" i="0" u="none" baseline="0">
                <a:latin typeface="Arial" panose="020B0604020202020204" pitchFamily="34" charset="0"/>
                <a:cs typeface="Arial" panose="020B0604020202020204" pitchFamily="34" charset="0"/>
              </a:rPr>
            </a:br>
            <a:r>
              <a:rPr lang="ru-Ru" sz="2800" b="1" i="0" u="none" baseline="0">
                <a:latin typeface="Arial" panose="020B0604020202020204" pitchFamily="34" charset="0"/>
                <a:cs typeface="Arial" panose="020B0604020202020204" pitchFamily="34" charset="0"/>
              </a:rPr>
              <a:t>В любой момент можно </a:t>
            </a:r>
            <a:br>
              <a:rPr lang="th-TH" sz="2800" b="1" i="0" u="none" baseline="0">
                <a:latin typeface="Arial" panose="020B0604020202020204" pitchFamily="34" charset="0"/>
                <a:cs typeface="Arial" panose="020B0604020202020204" pitchFamily="34" charset="0"/>
              </a:rPr>
            </a:br>
            <a:r>
              <a:rPr lang="ru-Ru" sz="2800" b="1" i="0" u="none" baseline="0">
                <a:latin typeface="Arial" panose="020B0604020202020204" pitchFamily="34" charset="0"/>
                <a:cs typeface="Arial" panose="020B0604020202020204" pitchFamily="34" charset="0"/>
              </a:rPr>
              <a:t>вернуться назад, проведя </a:t>
            </a:r>
            <a:br>
              <a:rPr lang="th-TH" sz="2800" b="1" i="0" u="none" baseline="0">
                <a:latin typeface="Arial" panose="020B0604020202020204" pitchFamily="34" charset="0"/>
                <a:cs typeface="Arial" panose="020B0604020202020204" pitchFamily="34" charset="0"/>
              </a:rPr>
            </a:br>
            <a:r>
              <a:rPr lang="ru-Ru" sz="2800" b="1" i="0" u="none" baseline="0">
                <a:latin typeface="Arial" panose="020B0604020202020204" pitchFamily="34" charset="0"/>
                <a:cs typeface="Arial" panose="020B0604020202020204" pitchFamily="34" charset="0"/>
              </a:rPr>
              <a:t>влево по экрану. </a:t>
            </a:r>
            <a:endParaRPr lang="ru-Ru" altLang="en-US" sz="2800" dirty="0">
              <a:latin typeface="Arial" panose="020B0604020202020204" pitchFamily="34" charset="0"/>
              <a:cs typeface="Arial" panose="020B0604020202020204" pitchFamily="34" charset="0"/>
            </a:endParaRPr>
          </a:p>
        </p:txBody>
      </p:sp>
      <p:sp>
        <p:nvSpPr>
          <p:cNvPr id="225285" name="Text Placeholder 3">
            <a:extLst>
              <a:ext uri="{FF2B5EF4-FFF2-40B4-BE49-F238E27FC236}">
                <a16:creationId xmlns:a16="http://schemas.microsoft.com/office/drawing/2014/main" id="{25EF91BF-E8EF-44CD-81F9-048B214037A9}"/>
              </a:ext>
            </a:extLst>
          </p:cNvPr>
          <p:cNvSpPr txBox="1">
            <a:spLocks/>
          </p:cNvSpPr>
          <p:nvPr/>
        </p:nvSpPr>
        <p:spPr bwMode="auto">
          <a:xfrm>
            <a:off x="381143" y="2752990"/>
            <a:ext cx="4635603" cy="3012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01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682625" indent="-228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912813" indent="-228600" defTabSz="455613">
              <a:spcBef>
                <a:spcPct val="20000"/>
              </a:spcBef>
              <a:buFont typeface="Arial" panose="020B0604020202020204" pitchFamily="34" charset="0"/>
              <a:buChar char="•"/>
              <a:defRPr>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144588" indent="-230188" defTabSz="455613">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1254125" indent="-228600" defTabSz="455613">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17113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1685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26257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0829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134386" algn="l" defTabSz="602639" rtl="0">
              <a:spcAft>
                <a:spcPts val="1587"/>
              </a:spcAft>
              <a:buNone/>
            </a:pPr>
            <a:r>
              <a:rPr lang="ru-Ru" sz="2800" b="0" i="0" u="none" baseline="0">
                <a:solidFill>
                  <a:prstClr val="black"/>
                </a:solidFill>
                <a:latin typeface="Arial" panose="020B0604020202020204" pitchFamily="34" charset="0"/>
                <a:cs typeface="Arial" panose="020B0604020202020204" pitchFamily="34" charset="0"/>
              </a:rPr>
              <a:t>= работает так же, как и</a:t>
            </a:r>
          </a:p>
          <a:p>
            <a:pPr marL="134386" algn="l" defTabSz="602639" rtl="0">
              <a:spcAft>
                <a:spcPts val="1587"/>
              </a:spcAft>
              <a:buNone/>
            </a:pPr>
            <a:r>
              <a:rPr lang="ru-Ru" sz="2800" b="0" i="0" u="none" baseline="0">
                <a:solidFill>
                  <a:prstClr val="black"/>
                </a:solidFill>
                <a:latin typeface="Arial" panose="020B0604020202020204" pitchFamily="34" charset="0"/>
                <a:cs typeface="Arial" panose="020B0604020202020204" pitchFamily="34" charset="0"/>
              </a:rPr>
              <a:t>любое другое устройство с сенсорным экраном</a:t>
            </a:r>
          </a:p>
        </p:txBody>
      </p:sp>
      <p:pic>
        <p:nvPicPr>
          <p:cNvPr id="225286" name="Picture 9">
            <a:extLst>
              <a:ext uri="{FF2B5EF4-FFF2-40B4-BE49-F238E27FC236}">
                <a16:creationId xmlns:a16="http://schemas.microsoft.com/office/drawing/2014/main" id="{90694C83-8457-476F-B65C-06FCB59E31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22910" b="18762"/>
          <a:stretch>
            <a:fillRect/>
          </a:stretch>
        </p:blipFill>
        <p:spPr bwMode="auto">
          <a:xfrm>
            <a:off x="6431998" y="1470259"/>
            <a:ext cx="5214719" cy="4867073"/>
          </a:xfrm>
          <a:prstGeom prst="rect">
            <a:avLst/>
          </a:prstGeom>
          <a:ln w="228600" cap="sq" cmpd="thickThin">
            <a:solidFill>
              <a:srgbClr val="000000"/>
            </a:solidFill>
            <a:prstDash val="solid"/>
            <a:miter lim="800000"/>
          </a:ln>
          <a:effectLst>
            <a:innerShdw blurRad="76200">
              <a:srgbClr val="0067B9"/>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4087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824" y="558438"/>
            <a:ext cx="5798899" cy="927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823" y="3375665"/>
            <a:ext cx="5798899" cy="927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1987" y="806329"/>
            <a:ext cx="5798899" cy="927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7332" name="Slide Number Placeholder 1">
            <a:extLst>
              <a:ext uri="{FF2B5EF4-FFF2-40B4-BE49-F238E27FC236}">
                <a16:creationId xmlns:a16="http://schemas.microsoft.com/office/drawing/2014/main" id="{9F271A2D-501F-4B8E-AD5F-CF42316D23C3}"/>
              </a:ext>
            </a:extLst>
          </p:cNvPr>
          <p:cNvSpPr txBox="1">
            <a:spLocks noChangeArrowheads="1"/>
          </p:cNvSpPr>
          <p:nvPr/>
        </p:nvSpPr>
        <p:spPr bwMode="auto">
          <a:xfrm>
            <a:off x="8382000" y="4837892"/>
            <a:ext cx="213360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682625" indent="-22860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912813" indent="-228600">
              <a:spcBef>
                <a:spcPct val="20000"/>
              </a:spcBef>
              <a:buFont typeface="Arial" panose="020B0604020202020204" pitchFamily="34" charset="0"/>
              <a:buChar char="•"/>
              <a:defRPr>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144588" indent="-230188">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1254125"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17113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1685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26257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0829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algn="r" defTabSz="604738" rtl="0">
              <a:spcAft>
                <a:spcPct val="0"/>
              </a:spcAft>
              <a:buNone/>
            </a:pPr>
            <a:fld id="{F6702F82-07DB-4E10-BC78-7DCCEE0AA96A}" type="slidenum">
              <a:rPr sz="700">
                <a:solidFill>
                  <a:srgbClr val="6C6463"/>
                </a:solidFill>
                <a:latin typeface="Arial" panose="020B0604020202020204" pitchFamily="34" charset="0"/>
                <a:cs typeface="Arial" panose="020B0604020202020204" pitchFamily="34" charset="0"/>
              </a:rPr>
              <a:pPr algn="r" defTabSz="604738">
                <a:spcAft>
                  <a:spcPct val="0"/>
                </a:spcAft>
                <a:buNone/>
              </a:pPr>
              <a:t>11</a:t>
            </a:fld>
            <a:endParaRPr lang="ru-Ru" altLang="en-US" sz="700" dirty="0">
              <a:solidFill>
                <a:srgbClr val="6C6463"/>
              </a:solidFill>
              <a:latin typeface="Arial" panose="020B0604020202020204" pitchFamily="34" charset="0"/>
              <a:cs typeface="Arial" panose="020B0604020202020204" pitchFamily="34" charset="0"/>
            </a:endParaRPr>
          </a:p>
        </p:txBody>
      </p:sp>
      <p:sp>
        <p:nvSpPr>
          <p:cNvPr id="227337" name="Title 2">
            <a:extLst>
              <a:ext uri="{FF2B5EF4-FFF2-40B4-BE49-F238E27FC236}">
                <a16:creationId xmlns:a16="http://schemas.microsoft.com/office/drawing/2014/main" id="{CC87648A-20DE-481D-9529-0CFC5E398069}"/>
              </a:ext>
            </a:extLst>
          </p:cNvPr>
          <p:cNvSpPr>
            <a:spLocks noGrp="1"/>
          </p:cNvSpPr>
          <p:nvPr>
            <p:ph type="title"/>
          </p:nvPr>
        </p:nvSpPr>
        <p:spPr>
          <a:xfrm>
            <a:off x="0" y="0"/>
            <a:ext cx="12192000" cy="580800"/>
          </a:xfrm>
        </p:spPr>
        <p:txBody>
          <a:bodyPr/>
          <a:lstStyle/>
          <a:p>
            <a:pPr algn="ctr" rtl="0"/>
            <a:r>
              <a:rPr lang="ru-Ru" sz="3200" b="1" i="0" u="none" baseline="0">
                <a:latin typeface="Arial" panose="020B0604020202020204" pitchFamily="34" charset="0"/>
                <a:ea typeface="Gill Sans MT" panose="020B0502020104020203" pitchFamily="34" charset="0"/>
                <a:cs typeface="Arial" panose="020B0604020202020204" pitchFamily="34" charset="0"/>
              </a:rPr>
              <a:t>Различные типы вопросов</a:t>
            </a:r>
          </a:p>
        </p:txBody>
      </p:sp>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1986" y="2566090"/>
            <a:ext cx="5798899" cy="927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42395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2434" y="1148147"/>
            <a:ext cx="4918935" cy="7870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9378" name="Title 1">
            <a:extLst>
              <a:ext uri="{FF2B5EF4-FFF2-40B4-BE49-F238E27FC236}">
                <a16:creationId xmlns:a16="http://schemas.microsoft.com/office/drawing/2014/main" id="{3E3FAF0C-CAB5-4650-8D53-CD11AD2A087F}"/>
              </a:ext>
            </a:extLst>
          </p:cNvPr>
          <p:cNvSpPr>
            <a:spLocks noGrp="1"/>
          </p:cNvSpPr>
          <p:nvPr>
            <p:ph type="title"/>
          </p:nvPr>
        </p:nvSpPr>
        <p:spPr>
          <a:xfrm>
            <a:off x="0" y="156300"/>
            <a:ext cx="12192000" cy="954107"/>
          </a:xfrm>
        </p:spPr>
        <p:txBody>
          <a:bodyPr/>
          <a:lstStyle/>
          <a:p>
            <a:pPr algn="ctr" rtl="0" eaLnBrk="1" hangingPunct="1"/>
            <a:r>
              <a:rPr lang="ru-Ru" sz="2800" b="0" i="0" u="none" baseline="0">
                <a:latin typeface="Arial" panose="020B0604020202020204" pitchFamily="34" charset="0"/>
                <a:cs typeface="Arial" panose="020B0604020202020204" pitchFamily="34" charset="0"/>
              </a:rPr>
              <a:t>После заполнения анкеты и завершения опроса нажмите кнопку </a:t>
            </a:r>
            <a:br>
              <a:rPr lang="ru-Ru" sz="2800">
                <a:latin typeface="Arial" panose="020B0604020202020204" pitchFamily="34" charset="0"/>
                <a:cs typeface="Arial" panose="020B0604020202020204" pitchFamily="34" charset="0"/>
              </a:rPr>
            </a:br>
            <a:r>
              <a:rPr lang="ru-Ru" sz="2800" b="0" i="0" u="none" baseline="0">
                <a:latin typeface="Arial" panose="020B0604020202020204" pitchFamily="34" charset="0"/>
                <a:cs typeface="Arial" panose="020B0604020202020204" pitchFamily="34" charset="0"/>
              </a:rPr>
              <a:t>«SAVE AND QUIT» («Сохранить и закрыть»).</a:t>
            </a:r>
          </a:p>
        </p:txBody>
      </p:sp>
      <p:sp>
        <p:nvSpPr>
          <p:cNvPr id="7" name="Oval 6">
            <a:extLst>
              <a:ext uri="{FF2B5EF4-FFF2-40B4-BE49-F238E27FC236}">
                <a16:creationId xmlns:a16="http://schemas.microsoft.com/office/drawing/2014/main" id="{E74128AA-FA07-4CBF-8D09-9A6C2F8B6431}"/>
              </a:ext>
            </a:extLst>
          </p:cNvPr>
          <p:cNvSpPr/>
          <p:nvPr/>
        </p:nvSpPr>
        <p:spPr>
          <a:xfrm>
            <a:off x="4800238" y="5896749"/>
            <a:ext cx="2863327" cy="46196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ru-Ru" sz="2000" dirty="0">
              <a:solidFill>
                <a:prstClr val="white"/>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77068714"/>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2234" y="1141253"/>
            <a:ext cx="5362083" cy="857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0402" name="Picture 2">
            <a:extLst>
              <a:ext uri="{FF2B5EF4-FFF2-40B4-BE49-F238E27FC236}">
                <a16:creationId xmlns:a16="http://schemas.microsoft.com/office/drawing/2014/main" id="{8500A277-83CB-44C5-AC6F-51C8B43901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b="78152"/>
          <a:stretch>
            <a:fillRect/>
          </a:stretch>
        </p:blipFill>
        <p:spPr bwMode="auto">
          <a:xfrm>
            <a:off x="277684" y="5209744"/>
            <a:ext cx="5559138" cy="1469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0403" name="Picture 3">
            <a:extLst>
              <a:ext uri="{FF2B5EF4-FFF2-40B4-BE49-F238E27FC236}">
                <a16:creationId xmlns:a16="http://schemas.microsoft.com/office/drawing/2014/main" id="{F9A48DE3-0D82-44CA-93CD-D21F736D83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b="40164"/>
          <a:stretch>
            <a:fillRect/>
          </a:stretch>
        </p:blipFill>
        <p:spPr bwMode="auto">
          <a:xfrm>
            <a:off x="277684" y="1115590"/>
            <a:ext cx="5559136" cy="374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0404" name="Title 1">
            <a:extLst>
              <a:ext uri="{FF2B5EF4-FFF2-40B4-BE49-F238E27FC236}">
                <a16:creationId xmlns:a16="http://schemas.microsoft.com/office/drawing/2014/main" id="{176E70C9-1AD3-4C1C-B026-DF5F05424F61}"/>
              </a:ext>
            </a:extLst>
          </p:cNvPr>
          <p:cNvSpPr>
            <a:spLocks noGrp="1"/>
          </p:cNvSpPr>
          <p:nvPr>
            <p:ph type="title"/>
          </p:nvPr>
        </p:nvSpPr>
        <p:spPr>
          <a:xfrm>
            <a:off x="143346" y="55857"/>
            <a:ext cx="11770971" cy="954107"/>
          </a:xfrm>
        </p:spPr>
        <p:txBody>
          <a:bodyPr/>
          <a:lstStyle/>
          <a:p>
            <a:pPr algn="ctr" rtl="0" eaLnBrk="1" hangingPunct="1"/>
            <a:r>
              <a:rPr lang="ru-Ru" sz="2800" b="1" i="0" u="none" baseline="0">
                <a:latin typeface="Arial" panose="020B0604020202020204" pitchFamily="34" charset="0"/>
                <a:cs typeface="Arial" panose="020B0604020202020204" pitchFamily="34" charset="0"/>
              </a:rPr>
              <a:t>Изменения можно вносить нажатием на кнопку «EDIT THE SAVED FORM» («РЕДАКТИРОВАТЬ СОХРАНЕННУЮ ФОРМУ»)</a:t>
            </a:r>
            <a:endParaRPr lang="ru-Ru" altLang="en-US" sz="2800" b="1" dirty="0">
              <a:latin typeface="Arial" panose="020B0604020202020204" pitchFamily="34" charset="0"/>
              <a:cs typeface="Arial" panose="020B0604020202020204" pitchFamily="34" charset="0"/>
            </a:endParaRPr>
          </a:p>
        </p:txBody>
      </p:sp>
      <p:sp>
        <p:nvSpPr>
          <p:cNvPr id="11" name="Title 1">
            <a:extLst>
              <a:ext uri="{FF2B5EF4-FFF2-40B4-BE49-F238E27FC236}">
                <a16:creationId xmlns:a16="http://schemas.microsoft.com/office/drawing/2014/main" id="{FE183C8F-D706-41F2-9F5B-7973AEA9E0E3}"/>
              </a:ext>
            </a:extLst>
          </p:cNvPr>
          <p:cNvSpPr txBox="1">
            <a:spLocks/>
          </p:cNvSpPr>
          <p:nvPr/>
        </p:nvSpPr>
        <p:spPr>
          <a:xfrm>
            <a:off x="-69007" y="6114035"/>
            <a:ext cx="5905828" cy="573088"/>
          </a:xfrm>
          <a:prstGeom prst="rect">
            <a:avLst/>
          </a:prstGeom>
        </p:spPr>
        <p:txBody>
          <a:bodyPr anchor="b">
            <a:noAutofit/>
          </a:bodyPr>
          <a:lstStyle>
            <a:lvl1pPr algn="l" defTabSz="457200" rtl="0" eaLnBrk="1" latinLnBrk="0" hangingPunct="1">
              <a:spcBef>
                <a:spcPct val="0"/>
              </a:spcBef>
              <a:buNone/>
              <a:defRPr sz="2800" b="0" i="0" kern="1200">
                <a:solidFill>
                  <a:srgbClr val="BA0C2F"/>
                </a:solidFill>
                <a:latin typeface="Gill Sans MT"/>
                <a:ea typeface="+mj-ea"/>
                <a:cs typeface="Gill Sans MT"/>
              </a:defRPr>
            </a:lvl1pPr>
          </a:lstStyle>
          <a:p>
            <a:pPr algn="r" defTabSz="604738" rtl="0">
              <a:defRPr/>
            </a:pPr>
            <a:r>
              <a:rPr lang="ru-Ru" sz="2400" b="0" i="0" u="none" baseline="0">
                <a:solidFill>
                  <a:srgbClr val="0067B9"/>
                </a:solidFill>
                <a:latin typeface="Arial" panose="020B0604020202020204" pitchFamily="34" charset="0"/>
                <a:ea typeface="Arial" charset="0"/>
                <a:cs typeface="Arial" panose="020B0604020202020204" pitchFamily="34" charset="0"/>
              </a:rPr>
              <a:t>Затем выберите форму, которую вы хотите изменить. </a:t>
            </a:r>
            <a:endParaRPr lang="ru-Ru" altLang="en-US" sz="2400" dirty="0">
              <a:solidFill>
                <a:srgbClr val="0067B9"/>
              </a:solidFill>
              <a:latin typeface="Arial" panose="020B0604020202020204" pitchFamily="34" charset="0"/>
              <a:cs typeface="Arial" panose="020B0604020202020204" pitchFamily="34" charset="0"/>
            </a:endParaRPr>
          </a:p>
        </p:txBody>
      </p:sp>
      <p:sp>
        <p:nvSpPr>
          <p:cNvPr id="13" name="Title 1">
            <a:extLst>
              <a:ext uri="{FF2B5EF4-FFF2-40B4-BE49-F238E27FC236}">
                <a16:creationId xmlns:a16="http://schemas.microsoft.com/office/drawing/2014/main" id="{247AF52B-02E1-47C0-9022-24132E056171}"/>
              </a:ext>
            </a:extLst>
          </p:cNvPr>
          <p:cNvSpPr txBox="1">
            <a:spLocks/>
          </p:cNvSpPr>
          <p:nvPr/>
        </p:nvSpPr>
        <p:spPr>
          <a:xfrm>
            <a:off x="10188133" y="1141254"/>
            <a:ext cx="1813094" cy="1628890"/>
          </a:xfrm>
          <a:prstGeom prst="rect">
            <a:avLst/>
          </a:prstGeom>
        </p:spPr>
        <p:txBody>
          <a:bodyPr anchor="b">
            <a:normAutofit fontScale="92500" lnSpcReduction="20000"/>
          </a:bodyPr>
          <a:lstStyle>
            <a:lvl1pPr algn="l" defTabSz="457200" rtl="0" eaLnBrk="1" latinLnBrk="0" hangingPunct="1">
              <a:spcBef>
                <a:spcPct val="0"/>
              </a:spcBef>
              <a:buNone/>
              <a:defRPr sz="2800" b="0" i="0" kern="1200">
                <a:solidFill>
                  <a:srgbClr val="BA0C2F"/>
                </a:solidFill>
                <a:latin typeface="Gill Sans MT"/>
                <a:ea typeface="+mj-ea"/>
                <a:cs typeface="Gill Sans MT"/>
              </a:defRPr>
            </a:lvl1pPr>
          </a:lstStyle>
          <a:p>
            <a:pPr algn="r" defTabSz="604738" rtl="0">
              <a:defRPr/>
            </a:pPr>
            <a:r>
              <a:rPr lang="ru-Ru" sz="2000" b="0" i="0" u="none" baseline="0">
                <a:solidFill>
                  <a:srgbClr val="0067B9"/>
                </a:solidFill>
                <a:latin typeface="Arial" panose="020B0604020202020204" pitchFamily="34" charset="0"/>
                <a:ea typeface="Arial" charset="0"/>
                <a:cs typeface="Arial" panose="020B0604020202020204" pitchFamily="34" charset="0"/>
              </a:rPr>
              <a:t>Выберите вопрос, в который вы желаете внести изменение</a:t>
            </a:r>
            <a:r>
              <a:rPr lang="ru-Ru" sz="700" b="0" i="0" u="none" baseline="0">
                <a:solidFill>
                  <a:srgbClr val="0067B9"/>
                </a:solidFill>
                <a:latin typeface="Arial" panose="020B0604020202020204" pitchFamily="34" charset="0"/>
                <a:ea typeface="Arial" charset="0"/>
                <a:cs typeface="Arial" panose="020B0604020202020204" pitchFamily="34" charset="0"/>
              </a:rPr>
              <a:t>. </a:t>
            </a:r>
            <a:endParaRPr lang="ru-Ru" altLang="en-US" sz="700" dirty="0">
              <a:solidFill>
                <a:srgbClr val="0067B9"/>
              </a:solidFill>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0ACDDFA7-D82C-408D-8534-F0DB168A1682}"/>
              </a:ext>
            </a:extLst>
          </p:cNvPr>
          <p:cNvSpPr txBox="1">
            <a:spLocks/>
          </p:cNvSpPr>
          <p:nvPr/>
        </p:nvSpPr>
        <p:spPr>
          <a:xfrm>
            <a:off x="7802009" y="4390400"/>
            <a:ext cx="3795047" cy="1883208"/>
          </a:xfrm>
          <a:prstGeom prst="rect">
            <a:avLst/>
          </a:prstGeom>
          <a:solidFill>
            <a:schemeClr val="bg1"/>
          </a:solidFill>
        </p:spPr>
        <p:txBody>
          <a:bodyPr anchor="b">
            <a:normAutofit/>
          </a:bodyPr>
          <a:lstStyle>
            <a:lvl1pPr algn="l" defTabSz="457200" rtl="0" eaLnBrk="1" latinLnBrk="0" hangingPunct="1">
              <a:spcBef>
                <a:spcPct val="0"/>
              </a:spcBef>
              <a:buNone/>
              <a:defRPr sz="2800" b="0" i="0" kern="1200">
                <a:solidFill>
                  <a:srgbClr val="BA0C2F"/>
                </a:solidFill>
                <a:latin typeface="Gill Sans MT"/>
                <a:ea typeface="+mj-ea"/>
                <a:cs typeface="Gill Sans MT"/>
              </a:defRPr>
            </a:lvl1pPr>
          </a:lstStyle>
          <a:p>
            <a:pPr algn="r" defTabSz="604738" rtl="0">
              <a:defRPr/>
            </a:pPr>
            <a:r>
              <a:rPr lang="ru-Ru" sz="2000" b="0" i="0" u="none" baseline="0">
                <a:solidFill>
                  <a:srgbClr val="0067B9"/>
                </a:solidFill>
                <a:latin typeface="Arial" panose="020B0604020202020204" pitchFamily="34" charset="0"/>
                <a:ea typeface="Arial" charset="0"/>
                <a:cs typeface="Arial" panose="020B0604020202020204" pitchFamily="34" charset="0"/>
              </a:rPr>
              <a:t>После того, как изменения будут внесены, нажмите на кнопку «SAVE FORM AND EXIT» («СОХРАНИТЬ ФОРМУ И ВЫЙТИ»)</a:t>
            </a:r>
            <a:r>
              <a:rPr lang="ru-Ru" sz="2400" b="0" i="0" u="none" baseline="0">
                <a:latin typeface="Arial" panose="020B0604020202020204" pitchFamily="34" charset="0"/>
                <a:ea typeface="Arial" charset="0"/>
                <a:cs typeface="Arial" panose="020B0604020202020204" pitchFamily="34" charset="0"/>
              </a:rPr>
              <a:t>.</a:t>
            </a:r>
            <a:endParaRPr lang="ru-Ru" altLang="en-US" sz="2400" dirty="0">
              <a:latin typeface="Arial" panose="020B0604020202020204" pitchFamily="34" charset="0"/>
              <a:cs typeface="Arial" panose="020B0604020202020204" pitchFamily="34" charset="0"/>
            </a:endParaRPr>
          </a:p>
        </p:txBody>
      </p:sp>
      <p:sp>
        <p:nvSpPr>
          <p:cNvPr id="8" name="Oval 7">
            <a:extLst>
              <a:ext uri="{FF2B5EF4-FFF2-40B4-BE49-F238E27FC236}">
                <a16:creationId xmlns:a16="http://schemas.microsoft.com/office/drawing/2014/main" id="{48AE6178-5E02-4558-8BD8-7A896D28F67E}"/>
              </a:ext>
            </a:extLst>
          </p:cNvPr>
          <p:cNvSpPr/>
          <p:nvPr/>
        </p:nvSpPr>
        <p:spPr>
          <a:xfrm>
            <a:off x="2075257" y="2582071"/>
            <a:ext cx="1963482" cy="573086"/>
          </a:xfrm>
          <a:prstGeom prst="ellipse">
            <a:avLst/>
          </a:prstGeom>
          <a:noFill/>
          <a:ln w="38100">
            <a:solidFill>
              <a:srgbClr val="0067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ru-Ru" sz="1600" dirty="0">
              <a:solidFill>
                <a:srgbClr val="0067B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31942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9"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31425" name="Picture 12">
            <a:extLst>
              <a:ext uri="{FF2B5EF4-FFF2-40B4-BE49-F238E27FC236}">
                <a16:creationId xmlns:a16="http://schemas.microsoft.com/office/drawing/2014/main" id="{651EA191-403E-4BE8-9B51-A65FF04363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40164"/>
          <a:stretch>
            <a:fillRect/>
          </a:stretch>
        </p:blipFill>
        <p:spPr bwMode="auto">
          <a:xfrm>
            <a:off x="245282" y="1226111"/>
            <a:ext cx="6737062" cy="5067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6" name="Title 1">
            <a:extLst>
              <a:ext uri="{FF2B5EF4-FFF2-40B4-BE49-F238E27FC236}">
                <a16:creationId xmlns:a16="http://schemas.microsoft.com/office/drawing/2014/main" id="{3EF06F92-FE15-4008-BDC4-E1D25410E13F}"/>
              </a:ext>
            </a:extLst>
          </p:cNvPr>
          <p:cNvSpPr>
            <a:spLocks noGrp="1"/>
          </p:cNvSpPr>
          <p:nvPr>
            <p:ph type="title"/>
          </p:nvPr>
        </p:nvSpPr>
        <p:spPr>
          <a:xfrm>
            <a:off x="156521" y="0"/>
            <a:ext cx="11986951" cy="943429"/>
          </a:xfrm>
        </p:spPr>
        <p:txBody>
          <a:bodyPr>
            <a:noAutofit/>
          </a:bodyPr>
          <a:lstStyle/>
          <a:p>
            <a:pPr algn="l" rtl="0" eaLnBrk="1" hangingPunct="1"/>
            <a:r>
              <a:rPr lang="ru-Ru" sz="2400" b="0" i="0" u="none" baseline="0">
                <a:latin typeface="Arial" panose="020B0604020202020204" pitchFamily="34" charset="0"/>
                <a:cs typeface="Arial" panose="020B0604020202020204" pitchFamily="34" charset="0"/>
              </a:rPr>
              <a:t>После сохранения формы нажмите на «ОТПРАВИТЬ ЗАПОЛНЕННУЮ ФОРМУ» Выберите форму для отправки и нажмите «ОТПРАВИТЬ ВЫБРАННЫЕ»</a:t>
            </a:r>
          </a:p>
        </p:txBody>
      </p:sp>
      <p:sp>
        <p:nvSpPr>
          <p:cNvPr id="7" name="Oval 6">
            <a:extLst>
              <a:ext uri="{FF2B5EF4-FFF2-40B4-BE49-F238E27FC236}">
                <a16:creationId xmlns:a16="http://schemas.microsoft.com/office/drawing/2014/main" id="{6388EACA-3DB3-409B-BF36-B8735082931F}"/>
              </a:ext>
            </a:extLst>
          </p:cNvPr>
          <p:cNvSpPr/>
          <p:nvPr/>
        </p:nvSpPr>
        <p:spPr>
          <a:xfrm>
            <a:off x="2272365" y="4065126"/>
            <a:ext cx="2682896" cy="37941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ru-Ru" sz="1600" dirty="0">
              <a:solidFill>
                <a:prstClr val="white"/>
              </a:solidFill>
              <a:latin typeface="Arial" panose="020B0604020202020204" pitchFamily="34" charset="0"/>
              <a:cs typeface="Arial" panose="020B0604020202020204" pitchFamily="34" charset="0"/>
            </a:endParaRPr>
          </a:p>
        </p:txBody>
      </p:sp>
      <p:sp>
        <p:nvSpPr>
          <p:cNvPr id="10" name="Right Arrow 9">
            <a:extLst>
              <a:ext uri="{FF2B5EF4-FFF2-40B4-BE49-F238E27FC236}">
                <a16:creationId xmlns:a16="http://schemas.microsoft.com/office/drawing/2014/main" id="{8741935C-8A1C-4005-8630-9F4240304DE8}"/>
              </a:ext>
            </a:extLst>
          </p:cNvPr>
          <p:cNvSpPr/>
          <p:nvPr/>
        </p:nvSpPr>
        <p:spPr>
          <a:xfrm>
            <a:off x="7334220" y="3448298"/>
            <a:ext cx="960438" cy="5127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ru-Ru" sz="1600" dirty="0">
              <a:solidFill>
                <a:prstClr val="white"/>
              </a:solidFill>
              <a:latin typeface="Arial" panose="020B0604020202020204" pitchFamily="34" charset="0"/>
              <a:cs typeface="Arial" panose="020B0604020202020204" pitchFamily="34" charset="0"/>
            </a:endParaRPr>
          </a:p>
        </p:txBody>
      </p:sp>
      <p:pic>
        <p:nvPicPr>
          <p:cNvPr id="231429" name="Picture 2">
            <a:extLst>
              <a:ext uri="{FF2B5EF4-FFF2-40B4-BE49-F238E27FC236}">
                <a16:creationId xmlns:a16="http://schemas.microsoft.com/office/drawing/2014/main" id="{CB36A72D-B753-47FE-A297-BA4B4650EB6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56795" y="1226711"/>
            <a:ext cx="4964374" cy="5471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Oval 8">
            <a:extLst>
              <a:ext uri="{FF2B5EF4-FFF2-40B4-BE49-F238E27FC236}">
                <a16:creationId xmlns:a16="http://schemas.microsoft.com/office/drawing/2014/main" id="{4CACC060-21AA-4F25-86C2-3096D0C2C076}"/>
              </a:ext>
            </a:extLst>
          </p:cNvPr>
          <p:cNvSpPr/>
          <p:nvPr/>
        </p:nvSpPr>
        <p:spPr>
          <a:xfrm rot="5400000">
            <a:off x="11642143" y="1531653"/>
            <a:ext cx="471188" cy="45720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ru-Ru" sz="1600" dirty="0">
              <a:solidFill>
                <a:prstClr val="white"/>
              </a:solidFill>
              <a:latin typeface="Arial" panose="020B0604020202020204" pitchFamily="34" charset="0"/>
              <a:cs typeface="Arial" panose="020B0604020202020204" pitchFamily="34" charset="0"/>
            </a:endParaRPr>
          </a:p>
        </p:txBody>
      </p:sp>
      <p:sp>
        <p:nvSpPr>
          <p:cNvPr id="11" name="Rectangular Callout 10">
            <a:extLst>
              <a:ext uri="{FF2B5EF4-FFF2-40B4-BE49-F238E27FC236}">
                <a16:creationId xmlns:a16="http://schemas.microsoft.com/office/drawing/2014/main" id="{BEAF9A54-3749-4DD7-956E-3A53B14A3C93}"/>
              </a:ext>
            </a:extLst>
          </p:cNvPr>
          <p:cNvSpPr/>
          <p:nvPr/>
        </p:nvSpPr>
        <p:spPr>
          <a:xfrm>
            <a:off x="7334220" y="3409702"/>
            <a:ext cx="2513782" cy="1391434"/>
          </a:xfrm>
          <a:prstGeom prst="wedgeRectCallout">
            <a:avLst>
              <a:gd name="adj1" fmla="val 88383"/>
              <a:gd name="adj2" fmla="val 17124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r>
              <a:rPr lang="ru-Ru" sz="1600" b="1" i="0" u="none" baseline="0">
                <a:solidFill>
                  <a:prstClr val="white"/>
                </a:solidFill>
                <a:latin typeface="Arial" panose="020B0604020202020204" pitchFamily="34" charset="0"/>
                <a:ea typeface="Gill Sans MT"/>
                <a:cs typeface="Arial" panose="020B0604020202020204" pitchFamily="34" charset="0"/>
              </a:rPr>
              <a:t>Отправлять данные необходимо каждый день после посещения центра</a:t>
            </a:r>
          </a:p>
        </p:txBody>
      </p:sp>
      <p:sp>
        <p:nvSpPr>
          <p:cNvPr id="17" name="Oval 16">
            <a:extLst>
              <a:ext uri="{FF2B5EF4-FFF2-40B4-BE49-F238E27FC236}">
                <a16:creationId xmlns:a16="http://schemas.microsoft.com/office/drawing/2014/main" id="{8AD6E2CE-830E-481F-B824-0018CF85A83D}"/>
              </a:ext>
            </a:extLst>
          </p:cNvPr>
          <p:cNvSpPr/>
          <p:nvPr/>
        </p:nvSpPr>
        <p:spPr>
          <a:xfrm flipV="1">
            <a:off x="10088426" y="6490233"/>
            <a:ext cx="1295399" cy="20796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ru-Ru" sz="1600" dirty="0">
              <a:solidFill>
                <a:prstClr val="white"/>
              </a:solidFill>
              <a:latin typeface="Arial" panose="020B0604020202020204" pitchFamily="34" charset="0"/>
              <a:cs typeface="Arial" panose="020B0604020202020204" pitchFamily="34" charset="0"/>
            </a:endParaRPr>
          </a:p>
        </p:txBody>
      </p:sp>
      <p:sp>
        <p:nvSpPr>
          <p:cNvPr id="12" name="Right Arrow 9">
            <a:extLst>
              <a:ext uri="{FF2B5EF4-FFF2-40B4-BE49-F238E27FC236}">
                <a16:creationId xmlns:a16="http://schemas.microsoft.com/office/drawing/2014/main" id="{9E096005-76D8-442B-9AC9-59280435D8BF}"/>
              </a:ext>
            </a:extLst>
          </p:cNvPr>
          <p:cNvSpPr/>
          <p:nvPr/>
        </p:nvSpPr>
        <p:spPr>
          <a:xfrm>
            <a:off x="5823107" y="3766298"/>
            <a:ext cx="1270390" cy="6782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ru-Ru" sz="2000" dirty="0">
              <a:solidFill>
                <a:prstClr val="white"/>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545150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1000" fill="hold"/>
                                        <p:tgtEl>
                                          <p:spTgt spid="9"/>
                                        </p:tgtEl>
                                        <p:attrNameLst>
                                          <p:attrName>ppt_w</p:attrName>
                                        </p:attrNameLst>
                                      </p:cBhvr>
                                      <p:tavLst>
                                        <p:tav tm="0">
                                          <p:val>
                                            <p:fltVal val="0"/>
                                          </p:val>
                                        </p:tav>
                                        <p:tav tm="100000">
                                          <p:val>
                                            <p:strVal val="#ppt_w"/>
                                          </p:val>
                                        </p:tav>
                                      </p:tavLst>
                                    </p:anim>
                                    <p:anim calcmode="lin" valueType="num">
                                      <p:cBhvr>
                                        <p:cTn id="32" dur="1000" fill="hold"/>
                                        <p:tgtEl>
                                          <p:spTgt spid="9"/>
                                        </p:tgtEl>
                                        <p:attrNameLst>
                                          <p:attrName>ppt_h</p:attrName>
                                        </p:attrNameLst>
                                      </p:cBhvr>
                                      <p:tavLst>
                                        <p:tav tm="0">
                                          <p:val>
                                            <p:fltVal val="0"/>
                                          </p:val>
                                        </p:tav>
                                        <p:tav tm="100000">
                                          <p:val>
                                            <p:strVal val="#ppt_h"/>
                                          </p:val>
                                        </p:tav>
                                      </p:tavLst>
                                    </p:anim>
                                    <p:anim calcmode="lin" valueType="num">
                                      <p:cBhvr>
                                        <p:cTn id="33" dur="1000" fill="hold"/>
                                        <p:tgtEl>
                                          <p:spTgt spid="9"/>
                                        </p:tgtEl>
                                        <p:attrNameLst>
                                          <p:attrName>style.rotation</p:attrName>
                                        </p:attrNameLst>
                                      </p:cBhvr>
                                      <p:tavLst>
                                        <p:tav tm="0">
                                          <p:val>
                                            <p:fltVal val="90"/>
                                          </p:val>
                                        </p:tav>
                                        <p:tav tm="100000">
                                          <p:val>
                                            <p:fltVal val="0"/>
                                          </p:val>
                                        </p:tav>
                                      </p:tavLst>
                                    </p:anim>
                                    <p:animEffect transition="in" filter="fade">
                                      <p:cBhvr>
                                        <p:cTn id="3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7"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2449" name="Title 1">
            <a:extLst>
              <a:ext uri="{FF2B5EF4-FFF2-40B4-BE49-F238E27FC236}">
                <a16:creationId xmlns:a16="http://schemas.microsoft.com/office/drawing/2014/main" id="{A2B641C9-2ACD-4E7D-AC0E-436022667A62}"/>
              </a:ext>
            </a:extLst>
          </p:cNvPr>
          <p:cNvSpPr>
            <a:spLocks noGrp="1"/>
          </p:cNvSpPr>
          <p:nvPr>
            <p:ph type="title"/>
          </p:nvPr>
        </p:nvSpPr>
        <p:spPr>
          <a:xfrm>
            <a:off x="175146" y="0"/>
            <a:ext cx="11695626" cy="974497"/>
          </a:xfrm>
        </p:spPr>
        <p:txBody>
          <a:bodyPr/>
          <a:lstStyle/>
          <a:p>
            <a:pPr algn="l" rtl="0" eaLnBrk="1" hangingPunct="1"/>
            <a:r>
              <a:rPr lang="ru-Ru" sz="2800" b="1" i="0" u="none" baseline="0">
                <a:latin typeface="Arial" panose="020B0604020202020204" pitchFamily="34" charset="0"/>
                <a:cs typeface="Arial" panose="020B0604020202020204" pitchFamily="34" charset="0"/>
              </a:rPr>
              <a:t>Имейте в виду, что для отправки данных требуется подключение к сети Интернет.</a:t>
            </a:r>
          </a:p>
        </p:txBody>
      </p:sp>
      <p:grpSp>
        <p:nvGrpSpPr>
          <p:cNvPr id="2" name="Group 1">
            <a:extLst>
              <a:ext uri="{FF2B5EF4-FFF2-40B4-BE49-F238E27FC236}">
                <a16:creationId xmlns:a16="http://schemas.microsoft.com/office/drawing/2014/main" id="{66DA2BB9-1D88-41BE-8A1A-EDF5713152BF}"/>
              </a:ext>
            </a:extLst>
          </p:cNvPr>
          <p:cNvGrpSpPr/>
          <p:nvPr/>
        </p:nvGrpSpPr>
        <p:grpSpPr>
          <a:xfrm>
            <a:off x="2979287" y="974497"/>
            <a:ext cx="8612668" cy="5692968"/>
            <a:chOff x="2979287" y="790200"/>
            <a:chExt cx="8891484" cy="5877265"/>
          </a:xfrm>
        </p:grpSpPr>
        <p:sp>
          <p:nvSpPr>
            <p:cNvPr id="14" name="Oval 13">
              <a:extLst>
                <a:ext uri="{FF2B5EF4-FFF2-40B4-BE49-F238E27FC236}">
                  <a16:creationId xmlns:a16="http://schemas.microsoft.com/office/drawing/2014/main" id="{5DA929F8-61E7-41B8-9437-C89FEEA6F6D4}"/>
                </a:ext>
              </a:extLst>
            </p:cNvPr>
            <p:cNvSpPr/>
            <p:nvPr/>
          </p:nvSpPr>
          <p:spPr>
            <a:xfrm>
              <a:off x="5105400" y="4927601"/>
              <a:ext cx="1066801" cy="17145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ru-Ru" dirty="0">
                <a:solidFill>
                  <a:prstClr val="white"/>
                </a:solidFill>
                <a:latin typeface="Arial" panose="020B0604020202020204" pitchFamily="34" charset="0"/>
                <a:cs typeface="Arial" panose="020B0604020202020204" pitchFamily="34" charset="0"/>
              </a:endParaRPr>
            </a:p>
          </p:txBody>
        </p:sp>
        <p:sp>
          <p:nvSpPr>
            <p:cNvPr id="15" name="Oval 14">
              <a:extLst>
                <a:ext uri="{FF2B5EF4-FFF2-40B4-BE49-F238E27FC236}">
                  <a16:creationId xmlns:a16="http://schemas.microsoft.com/office/drawing/2014/main" id="{7D84A8E3-FAE8-4B3A-8BE8-4E7ED09D3442}"/>
                </a:ext>
              </a:extLst>
            </p:cNvPr>
            <p:cNvSpPr/>
            <p:nvPr/>
          </p:nvSpPr>
          <p:spPr>
            <a:xfrm>
              <a:off x="5105400" y="4638675"/>
              <a:ext cx="1066801" cy="173038"/>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ru-Ru" dirty="0">
                <a:solidFill>
                  <a:prstClr val="white"/>
                </a:solidFill>
                <a:latin typeface="Arial" panose="020B0604020202020204" pitchFamily="34" charset="0"/>
                <a:cs typeface="Arial" panose="020B0604020202020204" pitchFamily="34" charset="0"/>
              </a:endParaRPr>
            </a:p>
          </p:txBody>
        </p:sp>
        <p:pic>
          <p:nvPicPr>
            <p:cNvPr id="232452" name="Picture 2">
              <a:extLst>
                <a:ext uri="{FF2B5EF4-FFF2-40B4-BE49-F238E27FC236}">
                  <a16:creationId xmlns:a16="http://schemas.microsoft.com/office/drawing/2014/main" id="{CE9E62C8-5F23-4E99-9448-2BDF791372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9287" y="790200"/>
              <a:ext cx="7328344" cy="58772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2453" name="Picture 2" descr="Image result for wifi">
              <a:extLst>
                <a:ext uri="{FF2B5EF4-FFF2-40B4-BE49-F238E27FC236}">
                  <a16:creationId xmlns:a16="http://schemas.microsoft.com/office/drawing/2014/main" id="{8D7A18CD-DD8F-4BC0-98D6-6E6B5E4C5F5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25579" y="1090385"/>
              <a:ext cx="4545192" cy="2840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021842761"/>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Image result for surveyCTO">
            <a:extLst>
              <a:ext uri="{FF2B5EF4-FFF2-40B4-BE49-F238E27FC236}">
                <a16:creationId xmlns:a16="http://schemas.microsoft.com/office/drawing/2014/main" id="{66DE0198-A873-489A-9DD0-C23A081E3DAB}"/>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908395" y="2737341"/>
            <a:ext cx="5080405" cy="2671309"/>
          </a:xfrm>
          <a:prstGeom prst="rect">
            <a:avLst/>
          </a:prstGeom>
          <a:solidFill>
            <a:srgbClr val="FFFFFF"/>
          </a:solidFill>
        </p:spPr>
      </p:pic>
      <p:sp>
        <p:nvSpPr>
          <p:cNvPr id="212993" name="Content Placeholder 1">
            <a:extLst>
              <a:ext uri="{FF2B5EF4-FFF2-40B4-BE49-F238E27FC236}">
                <a16:creationId xmlns:a16="http://schemas.microsoft.com/office/drawing/2014/main" id="{D1BDFA43-B4C8-4C1E-BDDF-64AFF4542552}"/>
              </a:ext>
            </a:extLst>
          </p:cNvPr>
          <p:cNvSpPr>
            <a:spLocks noGrp="1"/>
          </p:cNvSpPr>
          <p:nvPr>
            <p:ph sz="half" idx="1"/>
          </p:nvPr>
        </p:nvSpPr>
        <p:spPr>
          <a:xfrm>
            <a:off x="203200" y="1624910"/>
            <a:ext cx="6417080" cy="4233230"/>
          </a:xfrm>
          <a:prstGeom prst="rect">
            <a:avLst/>
          </a:prstGeom>
        </p:spPr>
        <p:txBody>
          <a:bodyPr>
            <a:noAutofit/>
          </a:bodyPr>
          <a:lstStyle/>
          <a:p>
            <a:pPr algn="l" rtl="0">
              <a:spcAft>
                <a:spcPts val="1200"/>
              </a:spcAft>
            </a:pPr>
            <a:r>
              <a:rPr lang="ru-Ru" sz="2800" b="0" i="0" u="none" baseline="0">
                <a:solidFill>
                  <a:srgbClr val="6C6463"/>
                </a:solidFill>
                <a:latin typeface="Arial" panose="020B0604020202020204" pitchFamily="34" charset="0"/>
                <a:cs typeface="Arial" panose="020B0604020202020204" pitchFamily="34" charset="0"/>
              </a:rPr>
              <a:t>Это приложение для сбора данных</a:t>
            </a:r>
            <a:endParaRPr lang="ru-Ru" altLang="en-US" sz="2800" dirty="0">
              <a:solidFill>
                <a:srgbClr val="6C6463"/>
              </a:solidFill>
              <a:latin typeface="Arial" panose="020B0604020202020204" pitchFamily="34" charset="0"/>
              <a:cs typeface="Arial" panose="020B0604020202020204" pitchFamily="34" charset="0"/>
            </a:endParaRPr>
          </a:p>
          <a:p>
            <a:pPr algn="l" rtl="0">
              <a:spcAft>
                <a:spcPts val="1200"/>
              </a:spcAft>
            </a:pPr>
            <a:r>
              <a:rPr lang="ru-Ru" sz="2800" b="0" i="0" u="none" baseline="0">
                <a:solidFill>
                  <a:srgbClr val="6C6463"/>
                </a:solidFill>
                <a:latin typeface="Arial" panose="020B0604020202020204" pitchFamily="34" charset="0"/>
                <a:cs typeface="Arial" panose="020B0604020202020204" pitchFamily="34" charset="0"/>
              </a:rPr>
              <a:t>Это защищенная облачная платформа хранения данных.</a:t>
            </a:r>
          </a:p>
          <a:p>
            <a:pPr algn="l" rtl="0">
              <a:spcAft>
                <a:spcPts val="1200"/>
              </a:spcAft>
            </a:pPr>
            <a:r>
              <a:rPr lang="ru-Ru" sz="2800" b="0" i="0" u="none" baseline="0">
                <a:solidFill>
                  <a:srgbClr val="6C6463"/>
                </a:solidFill>
                <a:latin typeface="Arial" panose="020B0604020202020204" pitchFamily="34" charset="0"/>
                <a:cs typeface="Arial" panose="020B0604020202020204" pitchFamily="34" charset="0"/>
              </a:rPr>
              <a:t>Она может программироваться в режиме онлайн или в MS Excel.</a:t>
            </a:r>
          </a:p>
          <a:p>
            <a:pPr algn="l" rtl="0">
              <a:spcAft>
                <a:spcPts val="1200"/>
              </a:spcAft>
            </a:pPr>
            <a:r>
              <a:rPr lang="ru-Ru" sz="2800" b="0" i="0" u="none" baseline="0">
                <a:solidFill>
                  <a:srgbClr val="6C6463"/>
                </a:solidFill>
                <a:latin typeface="Arial" panose="020B0604020202020204" pitchFamily="34" charset="0"/>
                <a:cs typeface="Arial" panose="020B0604020202020204" pitchFamily="34" charset="0"/>
              </a:rPr>
              <a:t>Сбор данных обеспечивается совместной работой трех компонентов.</a:t>
            </a:r>
            <a:endParaRPr lang="ru-Ru" altLang="en-US" sz="2800" dirty="0">
              <a:solidFill>
                <a:srgbClr val="6C6463"/>
              </a:solidFill>
              <a:latin typeface="Arial" panose="020B0604020202020204" pitchFamily="34" charset="0"/>
              <a:cs typeface="Arial" panose="020B0604020202020204" pitchFamily="34" charset="0"/>
            </a:endParaRPr>
          </a:p>
        </p:txBody>
      </p:sp>
      <p:sp>
        <p:nvSpPr>
          <p:cNvPr id="212997" name="Title 5">
            <a:extLst>
              <a:ext uri="{FF2B5EF4-FFF2-40B4-BE49-F238E27FC236}">
                <a16:creationId xmlns:a16="http://schemas.microsoft.com/office/drawing/2014/main" id="{FF6AD8ED-30C3-4EB9-94CC-B5151E736510}"/>
              </a:ext>
            </a:extLst>
          </p:cNvPr>
          <p:cNvSpPr>
            <a:spLocks noGrp="1"/>
          </p:cNvSpPr>
          <p:nvPr>
            <p:ph type="title"/>
          </p:nvPr>
        </p:nvSpPr>
        <p:spPr>
          <a:xfrm>
            <a:off x="343305" y="502416"/>
            <a:ext cx="10363200" cy="839597"/>
          </a:xfrm>
          <a:prstGeom prst="rect">
            <a:avLst/>
          </a:prstGeom>
        </p:spPr>
        <p:txBody>
          <a:bodyPr anchor="b">
            <a:normAutofit/>
          </a:bodyPr>
          <a:lstStyle/>
          <a:p>
            <a:pPr algn="l" rtl="0" eaLnBrk="1" hangingPunct="1">
              <a:lnSpc>
                <a:spcPct val="90000"/>
              </a:lnSpc>
            </a:pPr>
            <a:r>
              <a:rPr lang="ru-Ru" sz="3200" b="1" i="0" u="none" baseline="0">
                <a:solidFill>
                  <a:srgbClr val="BA0C2F"/>
                </a:solidFill>
                <a:latin typeface="Arial" panose="020B0604020202020204" pitchFamily="34" charset="0"/>
                <a:cs typeface="Arial" panose="020B0604020202020204" pitchFamily="34" charset="0"/>
              </a:rPr>
              <a:t>Что такое SurveyCTO?</a:t>
            </a:r>
            <a:br>
              <a:rPr lang="ru-Ru" sz="1600" b="1">
                <a:solidFill>
                  <a:srgbClr val="BA0C2F"/>
                </a:solidFill>
                <a:latin typeface="Arial" panose="020B0604020202020204" pitchFamily="34" charset="0"/>
                <a:cs typeface="Arial" panose="020B0604020202020204" pitchFamily="34" charset="0"/>
              </a:rPr>
            </a:br>
            <a:endParaRPr lang="ru-Ru" altLang="en-US" sz="1600" b="1" dirty="0">
              <a:solidFill>
                <a:srgbClr val="BA0C2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42467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0945" name="Content Placeholder 1">
            <a:extLst>
              <a:ext uri="{FF2B5EF4-FFF2-40B4-BE49-F238E27FC236}">
                <a16:creationId xmlns:a16="http://schemas.microsoft.com/office/drawing/2014/main" id="{F5C10CCA-D283-4243-99A2-C7B564CB503F}"/>
              </a:ext>
            </a:extLst>
          </p:cNvPr>
          <p:cNvSpPr>
            <a:spLocks noGrp="1"/>
          </p:cNvSpPr>
          <p:nvPr>
            <p:ph idx="1"/>
          </p:nvPr>
        </p:nvSpPr>
        <p:spPr>
          <a:xfrm>
            <a:off x="264512" y="1101505"/>
            <a:ext cx="11684576" cy="5539916"/>
          </a:xfrm>
        </p:spPr>
        <p:txBody>
          <a:bodyPr>
            <a:noAutofit/>
          </a:bodyPr>
          <a:lstStyle/>
          <a:p>
            <a:pPr algn="l" rtl="0">
              <a:spcAft>
                <a:spcPts val="1200"/>
              </a:spcAft>
            </a:pPr>
            <a:r>
              <a:rPr lang="ru-Ru" sz="2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Вы можете использовать любое программное обеспечение/платформу для проведения исследования, которые вам подходят, но...</a:t>
            </a:r>
          </a:p>
          <a:p>
            <a:pPr algn="l" rtl="0">
              <a:spcAft>
                <a:spcPts val="1200"/>
              </a:spcAft>
            </a:pPr>
            <a:r>
              <a:rPr lang="ru-Ru" sz="2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SurveyCTO обеспечивает высокий уровень защищенности за небольшую цену.</a:t>
            </a:r>
          </a:p>
          <a:p>
            <a:pPr algn="l" rtl="0">
              <a:spcAft>
                <a:spcPts val="1200"/>
              </a:spcAft>
            </a:pPr>
            <a:r>
              <a:rPr lang="ru-Ru" sz="2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Необходимая функциональность</a:t>
            </a:r>
          </a:p>
          <a:p>
            <a:pPr lvl="1" algn="l" rtl="0">
              <a:spcAft>
                <a:spcPts val="1200"/>
              </a:spcAft>
            </a:pPr>
            <a:r>
              <a:rPr lang="ru-Ru" sz="2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Высокая стабильность работы</a:t>
            </a:r>
          </a:p>
          <a:p>
            <a:pPr lvl="1" algn="l" rtl="0">
              <a:spcAft>
                <a:spcPts val="1200"/>
              </a:spcAft>
            </a:pPr>
            <a:r>
              <a:rPr lang="ru-Ru" sz="2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Совместимость с Excel, Stata и пр.</a:t>
            </a:r>
          </a:p>
          <a:p>
            <a:pPr lvl="1" algn="l" rtl="0">
              <a:spcAft>
                <a:spcPts val="1200"/>
              </a:spcAft>
            </a:pPr>
            <a:r>
              <a:rPr lang="ru-Ru" sz="2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Ограниченный набор форматов подачи вопросов</a:t>
            </a:r>
          </a:p>
          <a:p>
            <a:pPr algn="l" rtl="0">
              <a:spcAft>
                <a:spcPts val="1200"/>
              </a:spcAft>
            </a:pPr>
            <a:r>
              <a:rPr lang="ru-Ru" sz="2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NSCA 2.0 имеет предварительно сгенерированный код и пр. для SurveyCTO.</a:t>
            </a:r>
            <a:endParaRPr lang="ru-Ru" altLang="en-US" sz="1800" dirty="0">
              <a:solidFill>
                <a:schemeClr val="tx1"/>
              </a:solidFill>
              <a:latin typeface="Arial" panose="020B0604020202020204" pitchFamily="34" charset="0"/>
              <a:cs typeface="Arial" panose="020B0604020202020204" pitchFamily="34" charset="0"/>
            </a:endParaRPr>
          </a:p>
        </p:txBody>
      </p:sp>
      <p:sp>
        <p:nvSpPr>
          <p:cNvPr id="210949" name="Title 5">
            <a:extLst>
              <a:ext uri="{FF2B5EF4-FFF2-40B4-BE49-F238E27FC236}">
                <a16:creationId xmlns:a16="http://schemas.microsoft.com/office/drawing/2014/main" id="{762DC4EE-2F2E-4503-993E-F66FD4729DA5}"/>
              </a:ext>
            </a:extLst>
          </p:cNvPr>
          <p:cNvSpPr>
            <a:spLocks noGrp="1"/>
          </p:cNvSpPr>
          <p:nvPr>
            <p:ph type="title"/>
          </p:nvPr>
        </p:nvSpPr>
        <p:spPr>
          <a:xfrm>
            <a:off x="1943100" y="216579"/>
            <a:ext cx="8305801" cy="584775"/>
          </a:xfrm>
        </p:spPr>
        <p:txBody>
          <a:bodyPr/>
          <a:lstStyle/>
          <a:p>
            <a:pPr algn="ctr" rtl="0" eaLnBrk="1" hangingPunct="1"/>
            <a:r>
              <a:rPr lang="ru-Ru" sz="3200" b="1" i="0" u="none" baseline="0">
                <a:latin typeface="Arial" panose="020B0604020202020204" pitchFamily="34" charset="0"/>
                <a:ea typeface="Gill Sans MT" panose="020B0502020104020203" pitchFamily="34" charset="0"/>
                <a:cs typeface="Arial" panose="020B0604020202020204" pitchFamily="34" charset="0"/>
              </a:rPr>
              <a:t>Почему SurveyCTO?</a:t>
            </a:r>
            <a:endParaRPr lang="ru-Ru" altLang="en-US"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30329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0945" name="Content Placeholder 1">
            <a:extLst>
              <a:ext uri="{FF2B5EF4-FFF2-40B4-BE49-F238E27FC236}">
                <a16:creationId xmlns:a16="http://schemas.microsoft.com/office/drawing/2014/main" id="{F5C10CCA-D283-4243-99A2-C7B564CB503F}"/>
              </a:ext>
            </a:extLst>
          </p:cNvPr>
          <p:cNvSpPr>
            <a:spLocks noGrp="1"/>
          </p:cNvSpPr>
          <p:nvPr>
            <p:ph idx="1"/>
          </p:nvPr>
        </p:nvSpPr>
        <p:spPr>
          <a:xfrm>
            <a:off x="264512" y="1676400"/>
            <a:ext cx="11684576" cy="4965020"/>
          </a:xfrm>
        </p:spPr>
        <p:txBody>
          <a:bodyPr/>
          <a:lstStyle/>
          <a:p>
            <a:pPr algn="l" rtl="0">
              <a:spcAft>
                <a:spcPts val="1200"/>
              </a:spcAft>
            </a:pPr>
            <a:r>
              <a:rPr lang="ru-Ru" sz="32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Была проведена большая работа по подготовке NSCA в коде SurveyCTO.</a:t>
            </a:r>
          </a:p>
          <a:p>
            <a:pPr algn="l" rtl="0">
              <a:spcAft>
                <a:spcPts val="1200"/>
              </a:spcAft>
            </a:pPr>
            <a:r>
              <a:rPr lang="ru-Ru" sz="32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С небольшими (необходимыми) изменениями формы сбора данных могут использоваться на планшетах.</a:t>
            </a:r>
            <a:br>
              <a:rPr lang="ru-Ru" sz="3200">
                <a:solidFill>
                  <a:schemeClr val="tx1"/>
                </a:solidFill>
                <a:latin typeface="Arial" panose="020B0604020202020204" pitchFamily="34" charset="0"/>
                <a:cs typeface="Arial" panose="020B0604020202020204" pitchFamily="34" charset="0"/>
              </a:rPr>
            </a:br>
            <a:endParaRPr lang="ru-Ru" altLang="en-US" sz="3200" dirty="0">
              <a:solidFill>
                <a:schemeClr val="tx1"/>
              </a:solidFill>
              <a:latin typeface="Arial" panose="020B0604020202020204" pitchFamily="34" charset="0"/>
              <a:cs typeface="Arial" panose="020B0604020202020204" pitchFamily="34" charset="0"/>
            </a:endParaRPr>
          </a:p>
          <a:p>
            <a:pPr algn="l" rtl="0">
              <a:spcAft>
                <a:spcPts val="1200"/>
              </a:spcAft>
            </a:pPr>
            <a:r>
              <a:rPr lang="ru-Ru" sz="32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Перекодировка форм исследования для другого инструмента (ODK, MagPI и пр.) возможна, но потребовала бы значительного времени и усилий.</a:t>
            </a:r>
            <a:endParaRPr lang="ru-Ru" altLang="en-US" sz="2400" dirty="0">
              <a:solidFill>
                <a:schemeClr val="tx1"/>
              </a:solidFill>
              <a:latin typeface="Arial" panose="020B0604020202020204" pitchFamily="34" charset="0"/>
              <a:cs typeface="Arial" panose="020B0604020202020204" pitchFamily="34" charset="0"/>
            </a:endParaRPr>
          </a:p>
        </p:txBody>
      </p:sp>
      <p:sp>
        <p:nvSpPr>
          <p:cNvPr id="210949" name="Title 5">
            <a:extLst>
              <a:ext uri="{FF2B5EF4-FFF2-40B4-BE49-F238E27FC236}">
                <a16:creationId xmlns:a16="http://schemas.microsoft.com/office/drawing/2014/main" id="{762DC4EE-2F2E-4503-993E-F66FD4729DA5}"/>
              </a:ext>
            </a:extLst>
          </p:cNvPr>
          <p:cNvSpPr>
            <a:spLocks noGrp="1"/>
          </p:cNvSpPr>
          <p:nvPr>
            <p:ph type="title"/>
          </p:nvPr>
        </p:nvSpPr>
        <p:spPr>
          <a:xfrm>
            <a:off x="939800" y="444500"/>
            <a:ext cx="10414000" cy="1003299"/>
          </a:xfrm>
        </p:spPr>
        <p:txBody>
          <a:bodyPr/>
          <a:lstStyle/>
          <a:p>
            <a:pPr algn="ctr" rtl="0" eaLnBrk="1" hangingPunct="1"/>
            <a:r>
              <a:rPr lang="ru-Ru" sz="3200" b="1" i="0" u="none" baseline="0">
                <a:latin typeface="Arial" panose="020B0604020202020204" pitchFamily="34" charset="0"/>
                <a:ea typeface="Gill Sans MT" panose="020B0502020104020203" pitchFamily="34" charset="0"/>
                <a:cs typeface="Arial" panose="020B0604020202020204" pitchFamily="34" charset="0"/>
              </a:rPr>
              <a:t>Предварительно сгенерированный код для SurveyCTO</a:t>
            </a:r>
          </a:p>
        </p:txBody>
      </p:sp>
    </p:spTree>
    <p:extLst>
      <p:ext uri="{BB962C8B-B14F-4D97-AF65-F5344CB8AC3E}">
        <p14:creationId xmlns:p14="http://schemas.microsoft.com/office/powerpoint/2010/main" val="401300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Content Placeholder 1">
            <a:extLst>
              <a:ext uri="{FF2B5EF4-FFF2-40B4-BE49-F238E27FC236}">
                <a16:creationId xmlns:a16="http://schemas.microsoft.com/office/drawing/2014/main" id="{40CBB92A-1DDC-4155-8E99-FD110FEA6966}"/>
              </a:ext>
            </a:extLst>
          </p:cNvPr>
          <p:cNvSpPr>
            <a:spLocks noGrp="1"/>
          </p:cNvSpPr>
          <p:nvPr>
            <p:ph idx="1"/>
          </p:nvPr>
        </p:nvSpPr>
        <p:spPr>
          <a:xfrm>
            <a:off x="253711" y="1270000"/>
            <a:ext cx="11684578" cy="5266363"/>
          </a:xfrm>
        </p:spPr>
        <p:txBody>
          <a:bodyPr>
            <a:normAutofit/>
          </a:bodyPr>
          <a:lstStyle/>
          <a:p>
            <a:pPr marL="555150" indent="-453554" algn="l" rtl="0">
              <a:spcAft>
                <a:spcPts val="1200"/>
              </a:spcAft>
              <a:buFont typeface="Arial" panose="020B0604020202020204" pitchFamily="34" charset="0"/>
              <a:buChar char="•"/>
            </a:pPr>
            <a:r>
              <a:rPr lang="ru-Ru" sz="28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Выборка, оцениваемый период времени и товары-маркеры.</a:t>
            </a:r>
          </a:p>
          <a:p>
            <a:pPr marL="555150" indent="-453554" algn="l" rtl="0">
              <a:spcAft>
                <a:spcPts val="1200"/>
              </a:spcAft>
              <a:buFont typeface="Wingdings" panose="05000000000000000000" pitchFamily="2" charset="2"/>
              <a:buChar char="ü"/>
            </a:pPr>
            <a:r>
              <a:rPr lang="ru-Ru" sz="28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Адаптация для использования местного языка (например, «промежуточный склад»).</a:t>
            </a:r>
          </a:p>
          <a:p>
            <a:pPr marL="555150" indent="-453554" algn="l" rtl="0">
              <a:spcAft>
                <a:spcPts val="1200"/>
              </a:spcAft>
              <a:buFont typeface="Wingdings" panose="05000000000000000000" pitchFamily="2" charset="2"/>
              <a:buChar char="ü"/>
            </a:pPr>
            <a:r>
              <a:rPr lang="ru-Ru" sz="2800" b="0" i="0" u="sng" baseline="0">
                <a:solidFill>
                  <a:schemeClr val="tx1"/>
                </a:solidFill>
                <a:latin typeface="Arial" panose="020B0604020202020204" pitchFamily="34" charset="0"/>
                <a:ea typeface="Gill Sans MT" panose="020B0502020104020203" pitchFamily="34" charset="0"/>
                <a:cs typeface="Arial" panose="020B0604020202020204" pitchFamily="34" charset="0"/>
              </a:rPr>
              <a:t>Может</a:t>
            </a:r>
            <a:r>
              <a:rPr lang="ru-Ru" sz="28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 потребоваться изменить то, какие модули/КПЭ будут включены на различных уровнях (выбор дополнительных КПЭ для включения).</a:t>
            </a:r>
            <a:endParaRPr lang="ru-Ru" altLang="en-US" sz="2800" u="sng" dirty="0">
              <a:solidFill>
                <a:schemeClr val="tx1"/>
              </a:solidFill>
              <a:latin typeface="Arial" panose="020B0604020202020204" pitchFamily="34" charset="0"/>
              <a:cs typeface="Arial" panose="020B0604020202020204" pitchFamily="34" charset="0"/>
            </a:endParaRPr>
          </a:p>
          <a:p>
            <a:pPr marL="555150" indent="-453554" algn="l" rtl="0">
              <a:spcAft>
                <a:spcPts val="1200"/>
              </a:spcAft>
              <a:buFont typeface="Wingdings" panose="05000000000000000000" pitchFamily="2" charset="2"/>
              <a:buChar char="ü"/>
            </a:pPr>
            <a:r>
              <a:rPr lang="ru-Ru" sz="28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Добавление вопросов не рекомендуется, но может быть сделано, если та или иная тема нуждается в более глубокой оценке.</a:t>
            </a:r>
            <a:endParaRPr lang="ru-Ru" altLang="en-US" sz="2000" dirty="0">
              <a:solidFill>
                <a:schemeClr val="tx1"/>
              </a:solidFill>
              <a:latin typeface="Arial" panose="020B0604020202020204" pitchFamily="34" charset="0"/>
              <a:cs typeface="Arial" panose="020B0604020202020204" pitchFamily="34" charset="0"/>
            </a:endParaRPr>
          </a:p>
        </p:txBody>
      </p:sp>
      <p:sp>
        <p:nvSpPr>
          <p:cNvPr id="215045" name="Title 5">
            <a:extLst>
              <a:ext uri="{FF2B5EF4-FFF2-40B4-BE49-F238E27FC236}">
                <a16:creationId xmlns:a16="http://schemas.microsoft.com/office/drawing/2014/main" id="{DEB75BBB-0FE6-47BF-8AD8-B831DC1E77E7}"/>
              </a:ext>
            </a:extLst>
          </p:cNvPr>
          <p:cNvSpPr>
            <a:spLocks noGrp="1"/>
          </p:cNvSpPr>
          <p:nvPr>
            <p:ph type="title"/>
          </p:nvPr>
        </p:nvSpPr>
        <p:spPr>
          <a:xfrm>
            <a:off x="-16266" y="321637"/>
            <a:ext cx="12159737" cy="584775"/>
          </a:xfrm>
        </p:spPr>
        <p:txBody>
          <a:bodyPr/>
          <a:lstStyle/>
          <a:p>
            <a:pPr algn="ctr" rtl="0" eaLnBrk="1" hangingPunct="1"/>
            <a:r>
              <a:rPr lang="ru-Ru" sz="3200" b="1" i="0" u="none" baseline="0">
                <a:latin typeface="Arial" panose="020B0604020202020204" pitchFamily="34" charset="0"/>
                <a:ea typeface="Gill Sans MT" panose="020B0502020104020203" pitchFamily="34" charset="0"/>
                <a:cs typeface="Arial" panose="020B0604020202020204" pitchFamily="34" charset="0"/>
              </a:rPr>
              <a:t>Что потребует адаптации для каждой оценки</a:t>
            </a:r>
            <a:endParaRPr lang="ru-Ru" altLang="en-US"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0094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7089" name="Content Placeholder 1">
            <a:extLst>
              <a:ext uri="{FF2B5EF4-FFF2-40B4-BE49-F238E27FC236}">
                <a16:creationId xmlns:a16="http://schemas.microsoft.com/office/drawing/2014/main" id="{264FD2E7-B610-4871-874F-1679F678FF3E}"/>
              </a:ext>
            </a:extLst>
          </p:cNvPr>
          <p:cNvSpPr>
            <a:spLocks noGrp="1"/>
          </p:cNvSpPr>
          <p:nvPr>
            <p:ph idx="1"/>
          </p:nvPr>
        </p:nvSpPr>
        <p:spPr>
          <a:xfrm>
            <a:off x="698500" y="1511299"/>
            <a:ext cx="10388600" cy="4794569"/>
          </a:xfrm>
        </p:spPr>
        <p:txBody>
          <a:bodyPr>
            <a:normAutofit/>
          </a:bodyPr>
          <a:lstStyle/>
          <a:p>
            <a:pPr marL="0" indent="0" algn="l" rtl="0">
              <a:spcAft>
                <a:spcPts val="1200"/>
              </a:spcAft>
              <a:buNone/>
            </a:pPr>
            <a:r>
              <a:rPr lang="ru-Ru" sz="28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Если вы хотите использовать шаблоны подсчета NSCA 2.0, то не меняйте:</a:t>
            </a:r>
          </a:p>
          <a:p>
            <a:pPr algn="l" rtl="0">
              <a:spcAft>
                <a:spcPts val="1200"/>
              </a:spcAft>
            </a:pPr>
            <a:r>
              <a:rPr lang="ru-Ru" sz="28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Последовательность кода анкеты СММ</a:t>
            </a:r>
          </a:p>
          <a:p>
            <a:pPr algn="l" rtl="0">
              <a:spcAft>
                <a:spcPts val="1200"/>
              </a:spcAft>
            </a:pPr>
            <a:r>
              <a:rPr lang="ru-Ru" sz="28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Номера вопросов </a:t>
            </a:r>
          </a:p>
          <a:p>
            <a:pPr algn="l" rtl="0">
              <a:spcAft>
                <a:spcPts val="1200"/>
              </a:spcAft>
            </a:pPr>
            <a:r>
              <a:rPr lang="ru-Ru" sz="28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Ключевые КПЭ</a:t>
            </a:r>
          </a:p>
          <a:p>
            <a:pPr algn="l" rtl="0">
              <a:spcAft>
                <a:spcPts val="1200"/>
              </a:spcAft>
            </a:pPr>
            <a:r>
              <a:rPr lang="ru-Ru" sz="28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В конечном итоге можно добавлять пункты, но нельзя изменять ключевую оценку.</a:t>
            </a:r>
            <a:endParaRPr lang="ru-Ru" altLang="en-US" sz="2000" dirty="0">
              <a:solidFill>
                <a:schemeClr val="tx1"/>
              </a:solidFill>
              <a:latin typeface="Arial" panose="020B0604020202020204" pitchFamily="34" charset="0"/>
              <a:cs typeface="Arial" panose="020B0604020202020204" pitchFamily="34" charset="0"/>
            </a:endParaRPr>
          </a:p>
        </p:txBody>
      </p:sp>
      <p:sp>
        <p:nvSpPr>
          <p:cNvPr id="217093" name="Title 5">
            <a:extLst>
              <a:ext uri="{FF2B5EF4-FFF2-40B4-BE49-F238E27FC236}">
                <a16:creationId xmlns:a16="http://schemas.microsoft.com/office/drawing/2014/main" id="{2A91FA0C-4CAC-4253-AFAA-F4D9A9BCFB45}"/>
              </a:ext>
            </a:extLst>
          </p:cNvPr>
          <p:cNvSpPr>
            <a:spLocks noGrp="1"/>
          </p:cNvSpPr>
          <p:nvPr>
            <p:ph type="title"/>
          </p:nvPr>
        </p:nvSpPr>
        <p:spPr>
          <a:xfrm>
            <a:off x="1991696" y="376877"/>
            <a:ext cx="8305801" cy="584775"/>
          </a:xfrm>
        </p:spPr>
        <p:txBody>
          <a:bodyPr/>
          <a:lstStyle/>
          <a:p>
            <a:pPr algn="ctr" rtl="0" eaLnBrk="1" hangingPunct="1"/>
            <a:r>
              <a:rPr lang="ru-Ru" sz="3200" b="1" i="0" u="none" baseline="0">
                <a:latin typeface="Arial" panose="020B0604020202020204" pitchFamily="34" charset="0"/>
                <a:ea typeface="Gill Sans MT" panose="020B0502020104020203" pitchFamily="34" charset="0"/>
                <a:cs typeface="Arial" panose="020B0604020202020204" pitchFamily="34" charset="0"/>
              </a:rPr>
              <a:t>Что не следует менять</a:t>
            </a:r>
            <a:endParaRPr lang="ru-Ru" altLang="en-US"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18931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9140" name="Text Placeholder 1">
            <a:extLst>
              <a:ext uri="{FF2B5EF4-FFF2-40B4-BE49-F238E27FC236}">
                <a16:creationId xmlns:a16="http://schemas.microsoft.com/office/drawing/2014/main" id="{D981BCC1-4866-41A3-8A78-E05C9368DECD}"/>
              </a:ext>
            </a:extLst>
          </p:cNvPr>
          <p:cNvSpPr txBox="1">
            <a:spLocks/>
          </p:cNvSpPr>
          <p:nvPr/>
        </p:nvSpPr>
        <p:spPr bwMode="auto">
          <a:xfrm>
            <a:off x="406359" y="130306"/>
            <a:ext cx="6108741" cy="3298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01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682625" indent="-228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912813" indent="-228600" defTabSz="455613">
              <a:spcBef>
                <a:spcPct val="20000"/>
              </a:spcBef>
              <a:buFont typeface="Arial" panose="020B0604020202020204" pitchFamily="34" charset="0"/>
              <a:buChar char="•"/>
              <a:defRPr>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144588" indent="-230188" defTabSz="455613">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1254125" indent="-228600" defTabSz="455613">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17113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1685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26257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0829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134386" algn="l" defTabSz="602639" rtl="0">
              <a:spcAft>
                <a:spcPts val="1587"/>
              </a:spcAft>
              <a:buNone/>
            </a:pPr>
            <a:r>
              <a:rPr lang="ru-Ru" sz="3200" b="1" i="0" u="none" baseline="0">
                <a:solidFill>
                  <a:srgbClr val="C00000"/>
                </a:solidFill>
                <a:latin typeface="Arial" panose="020B0604020202020204" pitchFamily="34" charset="0"/>
                <a:ea typeface="Arial" panose="020B0604020202020204" pitchFamily="34" charset="0"/>
                <a:cs typeface="Arial" panose="020B0604020202020204" pitchFamily="34" charset="0"/>
              </a:rPr>
              <a:t>Возможность сбора данных в электронном формате (планшет или мобильный телефон)</a:t>
            </a:r>
            <a:endParaRPr lang="ru-Ru" altLang="en-US" sz="3200" dirty="0">
              <a:solidFill>
                <a:srgbClr val="C00000"/>
              </a:solidFill>
              <a:latin typeface="Arial" panose="020B0604020202020204" pitchFamily="34" charset="0"/>
              <a:cs typeface="Arial" panose="020B0604020202020204" pitchFamily="34" charset="0"/>
            </a:endParaRPr>
          </a:p>
        </p:txBody>
      </p:sp>
      <p:pic>
        <p:nvPicPr>
          <p:cNvPr id="219141" name="Picture 8">
            <a:extLst>
              <a:ext uri="{FF2B5EF4-FFF2-40B4-BE49-F238E27FC236}">
                <a16:creationId xmlns:a16="http://schemas.microsoft.com/office/drawing/2014/main" id="{32233FC5-EDBA-4B31-A008-9150591E98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1273" t="8562" r="6316" b="9332"/>
          <a:stretch>
            <a:fillRect/>
          </a:stretch>
        </p:blipFill>
        <p:spPr bwMode="auto">
          <a:xfrm>
            <a:off x="7498290" y="550243"/>
            <a:ext cx="4082171" cy="5757514"/>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93601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1188" name="Text Placeholder 1">
            <a:extLst>
              <a:ext uri="{FF2B5EF4-FFF2-40B4-BE49-F238E27FC236}">
                <a16:creationId xmlns:a16="http://schemas.microsoft.com/office/drawing/2014/main" id="{1E13C08C-E354-4BA7-99EA-8EC0C0602904}"/>
              </a:ext>
            </a:extLst>
          </p:cNvPr>
          <p:cNvSpPr txBox="1">
            <a:spLocks/>
          </p:cNvSpPr>
          <p:nvPr/>
        </p:nvSpPr>
        <p:spPr bwMode="auto">
          <a:xfrm>
            <a:off x="304223" y="186143"/>
            <a:ext cx="5301730" cy="3832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01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682625" indent="-228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912813" indent="-228600" defTabSz="455613">
              <a:spcBef>
                <a:spcPct val="20000"/>
              </a:spcBef>
              <a:buFont typeface="Arial" panose="020B0604020202020204" pitchFamily="34" charset="0"/>
              <a:buChar char="•"/>
              <a:defRPr>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144588" indent="-230188" defTabSz="455613">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1254125" indent="-228600" defTabSz="455613">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17113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1685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26257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0829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134386" algn="l" defTabSz="602639" rtl="0">
              <a:spcAft>
                <a:spcPts val="1587"/>
              </a:spcAft>
              <a:buNone/>
            </a:pPr>
            <a:r>
              <a:rPr lang="ru-Ru" sz="3200" b="1" i="0" u="none" baseline="0">
                <a:solidFill>
                  <a:srgbClr val="C00000"/>
                </a:solidFill>
                <a:latin typeface="Arial" panose="020B0604020202020204" pitchFamily="34" charset="0"/>
                <a:ea typeface="Arial" panose="020B0604020202020204" pitchFamily="34" charset="0"/>
                <a:cs typeface="Arial" panose="020B0604020202020204" pitchFamily="34" charset="0"/>
              </a:rPr>
              <a:t>Открытие приложения CTO Survey для начала сбора данных</a:t>
            </a:r>
            <a:endParaRPr lang="ru-Ru" altLang="en-US" sz="3200" dirty="0">
              <a:solidFill>
                <a:srgbClr val="C00000"/>
              </a:solidFill>
              <a:latin typeface="Arial" panose="020B0604020202020204" pitchFamily="34" charset="0"/>
              <a:cs typeface="Arial" panose="020B0604020202020204" pitchFamily="34" charset="0"/>
            </a:endParaRPr>
          </a:p>
        </p:txBody>
      </p:sp>
      <p:sp>
        <p:nvSpPr>
          <p:cNvPr id="221189" name="Slide Number Placeholder 3">
            <a:extLst>
              <a:ext uri="{FF2B5EF4-FFF2-40B4-BE49-F238E27FC236}">
                <a16:creationId xmlns:a16="http://schemas.microsoft.com/office/drawing/2014/main" id="{A9A420FE-2895-434B-92D2-5B4E952CCF2D}"/>
              </a:ext>
            </a:extLst>
          </p:cNvPr>
          <p:cNvSpPr txBox="1">
            <a:spLocks noChangeArrowheads="1"/>
          </p:cNvSpPr>
          <p:nvPr/>
        </p:nvSpPr>
        <p:spPr bwMode="auto">
          <a:xfrm>
            <a:off x="8382000" y="4837892"/>
            <a:ext cx="213360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682625" indent="-22860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912813" indent="-228600">
              <a:spcBef>
                <a:spcPct val="20000"/>
              </a:spcBef>
              <a:buFont typeface="Arial" panose="020B0604020202020204" pitchFamily="34" charset="0"/>
              <a:buChar char="•"/>
              <a:defRPr>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144588" indent="-230188">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1254125"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17113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1685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26257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0829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algn="r" defTabSz="604738" rtl="0">
              <a:spcAft>
                <a:spcPct val="0"/>
              </a:spcAft>
              <a:buNone/>
            </a:pPr>
            <a:fld id="{923B6A7F-5C1D-469A-8F28-33AE810852D2}" type="slidenum">
              <a:rPr sz="700">
                <a:solidFill>
                  <a:srgbClr val="6C6463"/>
                </a:solidFill>
                <a:latin typeface="Arial" panose="020B0604020202020204" pitchFamily="34" charset="0"/>
                <a:cs typeface="Arial" panose="020B0604020202020204" pitchFamily="34" charset="0"/>
              </a:rPr>
              <a:pPr algn="r" defTabSz="604738">
                <a:spcAft>
                  <a:spcPct val="0"/>
                </a:spcAft>
                <a:buNone/>
              </a:pPr>
              <a:t>8</a:t>
            </a:fld>
            <a:endParaRPr lang="ru-Ru" altLang="en-US" sz="700" dirty="0">
              <a:solidFill>
                <a:srgbClr val="6C6463"/>
              </a:solidFill>
              <a:latin typeface="Arial" panose="020B0604020202020204" pitchFamily="34" charset="0"/>
              <a:cs typeface="Arial" panose="020B0604020202020204" pitchFamily="34" charset="0"/>
            </a:endParaRPr>
          </a:p>
        </p:txBody>
      </p:sp>
      <p:pic>
        <p:nvPicPr>
          <p:cNvPr id="221190" name="Picture 13">
            <a:extLst>
              <a:ext uri="{FF2B5EF4-FFF2-40B4-BE49-F238E27FC236}">
                <a16:creationId xmlns:a16="http://schemas.microsoft.com/office/drawing/2014/main" id="{510BD9DD-0AB7-4E29-9DC0-63D960EE1C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30609" b="2"/>
          <a:stretch>
            <a:fillRect/>
          </a:stretch>
        </p:blipFill>
        <p:spPr bwMode="auto">
          <a:xfrm>
            <a:off x="6044791" y="186143"/>
            <a:ext cx="5842987" cy="6485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Oval 14">
            <a:extLst>
              <a:ext uri="{FF2B5EF4-FFF2-40B4-BE49-F238E27FC236}">
                <a16:creationId xmlns:a16="http://schemas.microsoft.com/office/drawing/2014/main" id="{689992B6-F2FD-4879-A4A1-E66EBA8610A4}"/>
              </a:ext>
            </a:extLst>
          </p:cNvPr>
          <p:cNvSpPr/>
          <p:nvPr/>
        </p:nvSpPr>
        <p:spPr>
          <a:xfrm>
            <a:off x="8915400" y="737382"/>
            <a:ext cx="1066801" cy="1295399"/>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ru-Ru" sz="2000" dirty="0">
              <a:solidFill>
                <a:prstClr val="white"/>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55848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17355"/>
          <a:stretch/>
        </p:blipFill>
        <p:spPr bwMode="auto">
          <a:xfrm>
            <a:off x="7312599" y="896375"/>
            <a:ext cx="4508457" cy="596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3236" name="Title 2">
            <a:extLst>
              <a:ext uri="{FF2B5EF4-FFF2-40B4-BE49-F238E27FC236}">
                <a16:creationId xmlns:a16="http://schemas.microsoft.com/office/drawing/2014/main" id="{1ADF9832-A4AC-4ECB-AD04-4A68EDCD3E0F}"/>
              </a:ext>
            </a:extLst>
          </p:cNvPr>
          <p:cNvSpPr>
            <a:spLocks noGrp="1"/>
          </p:cNvSpPr>
          <p:nvPr>
            <p:ph type="title"/>
          </p:nvPr>
        </p:nvSpPr>
        <p:spPr>
          <a:xfrm>
            <a:off x="0" y="99758"/>
            <a:ext cx="12192000" cy="580800"/>
          </a:xfrm>
        </p:spPr>
        <p:txBody>
          <a:bodyPr/>
          <a:lstStyle/>
          <a:p>
            <a:pPr algn="ctr" rtl="0"/>
            <a:r>
              <a:rPr lang="ru-Ru" b="1" i="0" u="none" baseline="0">
                <a:latin typeface="Arial" panose="020B0604020202020204" pitchFamily="34" charset="0"/>
                <a:cs typeface="Arial" panose="020B0604020202020204" pitchFamily="34" charset="0"/>
              </a:rPr>
              <a:t>Выберите подходящую форму для типа организации</a:t>
            </a:r>
            <a:endParaRPr lang="ru-Ru" altLang="en-US" dirty="0">
              <a:latin typeface="Arial" panose="020B0604020202020204" pitchFamily="34" charset="0"/>
              <a:cs typeface="Arial" panose="020B0604020202020204" pitchFamily="34" charset="0"/>
            </a:endParaRPr>
          </a:p>
        </p:txBody>
      </p:sp>
      <p:pic>
        <p:nvPicPr>
          <p:cNvPr id="223238" name="Picture 15">
            <a:extLst>
              <a:ext uri="{FF2B5EF4-FFF2-40B4-BE49-F238E27FC236}">
                <a16:creationId xmlns:a16="http://schemas.microsoft.com/office/drawing/2014/main" id="{627FEE97-4479-4BEE-9A1C-A5817071B49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40143"/>
          <a:stretch/>
        </p:blipFill>
        <p:spPr bwMode="auto">
          <a:xfrm>
            <a:off x="1255386" y="896375"/>
            <a:ext cx="4722109" cy="596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Oval 16">
            <a:extLst>
              <a:ext uri="{FF2B5EF4-FFF2-40B4-BE49-F238E27FC236}">
                <a16:creationId xmlns:a16="http://schemas.microsoft.com/office/drawing/2014/main" id="{F7B4F4FB-0FA1-44AC-9098-6AD5397A0D16}"/>
              </a:ext>
            </a:extLst>
          </p:cNvPr>
          <p:cNvSpPr/>
          <p:nvPr/>
        </p:nvSpPr>
        <p:spPr>
          <a:xfrm>
            <a:off x="7208633" y="1475533"/>
            <a:ext cx="2078288" cy="109917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ru-Ru" dirty="0">
              <a:solidFill>
                <a:prstClr val="white"/>
              </a:solidFill>
              <a:latin typeface="Arial" panose="020B0604020202020204" pitchFamily="34" charset="0"/>
              <a:cs typeface="Arial" panose="020B0604020202020204" pitchFamily="34" charset="0"/>
            </a:endParaRPr>
          </a:p>
        </p:txBody>
      </p:sp>
      <p:sp>
        <p:nvSpPr>
          <p:cNvPr id="18" name="Right Arrow 7">
            <a:extLst>
              <a:ext uri="{FF2B5EF4-FFF2-40B4-BE49-F238E27FC236}">
                <a16:creationId xmlns:a16="http://schemas.microsoft.com/office/drawing/2014/main" id="{1CFAF3B2-6614-4701-B4A7-7603398B69E1}"/>
              </a:ext>
            </a:extLst>
          </p:cNvPr>
          <p:cNvSpPr/>
          <p:nvPr/>
        </p:nvSpPr>
        <p:spPr>
          <a:xfrm>
            <a:off x="6023887" y="2486025"/>
            <a:ext cx="1288712" cy="9429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ru-Ru" dirty="0">
              <a:solidFill>
                <a:prstClr val="white"/>
              </a:solidFill>
              <a:latin typeface="Arial" panose="020B0604020202020204" pitchFamily="34" charset="0"/>
              <a:cs typeface="Arial" panose="020B0604020202020204" pitchFamily="34" charset="0"/>
            </a:endParaRPr>
          </a:p>
        </p:txBody>
      </p:sp>
      <p:sp>
        <p:nvSpPr>
          <p:cNvPr id="19" name="Oval 18">
            <a:extLst>
              <a:ext uri="{FF2B5EF4-FFF2-40B4-BE49-F238E27FC236}">
                <a16:creationId xmlns:a16="http://schemas.microsoft.com/office/drawing/2014/main" id="{D4F626A9-5B60-42BA-BA4B-1F573D4BA44F}"/>
              </a:ext>
            </a:extLst>
          </p:cNvPr>
          <p:cNvSpPr/>
          <p:nvPr/>
        </p:nvSpPr>
        <p:spPr>
          <a:xfrm>
            <a:off x="2556542" y="2645768"/>
            <a:ext cx="2468563" cy="57235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ru-Ru" dirty="0">
              <a:solidFill>
                <a:prstClr val="white"/>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99978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arn(inVertical)">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arn(inVertical)">
                                      <p:cBhvr>
                                        <p:cTn id="1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3.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haredContentType xmlns="Microsoft.SharePoint.Taxonomy.ContentTypeSync" SourceId="822e118f-d533-465d-b5ca-7beed2256e09" ContentTypeId="0x0101008DA58B5CA681664FAB24816C56F4108502" PreviousValue="false"/>
</file>

<file path=customXml/itemProps1.xml><?xml version="1.0" encoding="utf-8"?>
<ds:datastoreItem xmlns:ds="http://schemas.openxmlformats.org/officeDocument/2006/customXml" ds:itemID="{B0E8443C-5F4C-44C3-94EE-B1E3C2A5E620}">
  <ds:schemaRefs>
    <ds:schemaRef ds:uri="http://schemas.microsoft.com/sharepoint/v3/contenttype/forms"/>
  </ds:schemaRefs>
</ds:datastoreItem>
</file>

<file path=customXml/itemProps2.xml><?xml version="1.0" encoding="utf-8"?>
<ds:datastoreItem xmlns:ds="http://schemas.openxmlformats.org/officeDocument/2006/customXml" ds:itemID="{3043D453-E2BC-40D6-8FE3-26536B61197B}">
  <ds:schemaRefs>
    <ds:schemaRef ds:uri="http://schemas.microsoft.com/office/2006/documentManagement/types"/>
    <ds:schemaRef ds:uri="http://www.w3.org/XML/1998/namespace"/>
    <ds:schemaRef ds:uri="http://purl.org/dc/elements/1.1/"/>
    <ds:schemaRef ds:uri="http://purl.org/dc/terms/"/>
    <ds:schemaRef ds:uri="8d7096d6-fc66-4344-9e3f-2445529a09f6"/>
    <ds:schemaRef ds:uri="http://schemas.microsoft.com/office/infopath/2007/PartnerControls"/>
    <ds:schemaRef ds:uri="http://schemas.openxmlformats.org/package/2006/metadata/core-properties"/>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815B9A5A-4C94-414A-998E-3850F932DF56}"/>
</file>

<file path=customXml/itemProps4.xml><?xml version="1.0" encoding="utf-8"?>
<ds:datastoreItem xmlns:ds="http://schemas.openxmlformats.org/officeDocument/2006/customXml" ds:itemID="{E15AE094-A9F7-4322-9EDC-0323BE423E1E}">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otalTime>22</TotalTime>
  <Words>2494</Words>
  <Application>Microsoft Office PowerPoint</Application>
  <PresentationFormat>Widescreen</PresentationFormat>
  <Paragraphs>104</Paragraphs>
  <Slides>15</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Gill Sans MT</vt:lpstr>
      <vt:lpstr>Times</vt:lpstr>
      <vt:lpstr>Wingdings</vt:lpstr>
      <vt:lpstr>1_16.9-Template_12.7.2016</vt:lpstr>
      <vt:lpstr>PowerPoint Presentation</vt:lpstr>
      <vt:lpstr>Что такое SurveyCTO? </vt:lpstr>
      <vt:lpstr>Почему SurveyCTO?</vt:lpstr>
      <vt:lpstr>Предварительно сгенерированный код для SurveyCTO</vt:lpstr>
      <vt:lpstr>Что потребует адаптации для каждой оценки</vt:lpstr>
      <vt:lpstr>Что не следует менять</vt:lpstr>
      <vt:lpstr>PowerPoint Presentation</vt:lpstr>
      <vt:lpstr>PowerPoint Presentation</vt:lpstr>
      <vt:lpstr>Выберите подходящую форму для типа организации</vt:lpstr>
      <vt:lpstr>После того, как вы выбрали форму, проведите пальцем НАПРАВО, чтобы начать ввод данных в планшет.  В любой момент можно  вернуться назад, проведя  влево по экрану. </vt:lpstr>
      <vt:lpstr>Различные типы вопросов</vt:lpstr>
      <vt:lpstr>После заполнения анкеты и завершения опроса нажмите кнопку  «SAVE AND QUIT» («Сохранить и закрыть»).</vt:lpstr>
      <vt:lpstr>Изменения можно вносить нажатием на кнопку «EDIT THE SAVED FORM» («РЕДАКТИРОВАТЬ СОХРАНЕННУЮ ФОРМУ»)</vt:lpstr>
      <vt:lpstr>После сохранения формы нажмите на «ОТПРАВИТЬ ЗАПОЛНЕННУЮ ФОРМУ» Выберите форму для отправки и нажмите «ОТПРАВИТЬ ВЫБРАННЫЕ»</vt:lpstr>
      <vt:lpstr>Имейте в виду, что для отправки данных требуется подключение к сети Интернет.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Arthur Ostrega</dc:creator>
  <cp:lastModifiedBy>Pakhapat Boonchusanong</cp:lastModifiedBy>
  <cp:revision>5</cp:revision>
  <cp:lastPrinted>2022-08-09T09:59:22Z</cp:lastPrinted>
  <dcterms:created xsi:type="dcterms:W3CDTF">2019-10-24T18:04:05Z</dcterms:created>
  <dcterms:modified xsi:type="dcterms:W3CDTF">2022-08-09T09:59:23Z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oject Document Type">
    <vt:lpwstr/>
  </property>
  <property fmtid="{D5CDD505-2E9C-101B-9397-08002B2CF9AE}" pid="3" name="ContentTypeId">
    <vt:lpwstr>0x0101008DA58B5CA681664FAB24816C56F410850200C1ADE8129BED5243B21152D92CDBFE90</vt:lpwstr>
  </property>
</Properties>
</file>